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6" r:id="rId3"/>
    <p:sldId id="268" r:id="rId4"/>
    <p:sldId id="303" r:id="rId5"/>
    <p:sldId id="269" r:id="rId6"/>
    <p:sldId id="304" r:id="rId7"/>
    <p:sldId id="288" r:id="rId8"/>
  </p:sldIdLst>
  <p:sldSz cx="13004800" cy="73152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erriweather Sans" pitchFamily="2" charset="77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95" userDrawn="1">
          <p15:clr>
            <a:srgbClr val="A4A3A4"/>
          </p15:clr>
        </p15:guide>
        <p15:guide id="3" orient="horz" pos="2304" userDrawn="1">
          <p15:clr>
            <a:srgbClr val="A4A3A4"/>
          </p15:clr>
        </p15:guide>
        <p15:guide id="4" pos="4096" userDrawn="1">
          <p15:clr>
            <a:srgbClr val="A4A3A4"/>
          </p15:clr>
        </p15:guide>
        <p15:guide id="5" orient="horz" pos="1290" userDrawn="1">
          <p15:clr>
            <a:srgbClr val="9AA0A6"/>
          </p15:clr>
        </p15:guide>
        <p15:guide id="6" orient="horz" pos="2670" userDrawn="1">
          <p15:clr>
            <a:srgbClr val="9AA0A6"/>
          </p15:clr>
        </p15:guide>
        <p15:guide id="7" orient="horz" pos="3909" userDrawn="1">
          <p15:clr>
            <a:srgbClr val="9AA0A6"/>
          </p15:clr>
        </p15:guide>
        <p15:guide id="8" orient="horz" pos="2270" userDrawn="1">
          <p15:clr>
            <a:srgbClr val="9AA0A6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2" roundtripDataSignature="AMtx7mgjdFyRHGuET774Kcm+z8yr/uQ2j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67211"/>
  </p:normalViewPr>
  <p:slideViewPr>
    <p:cSldViewPr snapToGrid="0">
      <p:cViewPr varScale="1">
        <p:scale>
          <a:sx n="78" d="100"/>
          <a:sy n="78" d="100"/>
        </p:scale>
        <p:origin x="1760" y="184"/>
      </p:cViewPr>
      <p:guideLst>
        <p:guide orient="horz" pos="1620"/>
        <p:guide pos="2895"/>
        <p:guide orient="horz" pos="2304"/>
        <p:guide pos="4096"/>
        <p:guide orient="horz" pos="1290"/>
        <p:guide orient="horz" pos="2670"/>
        <p:guide orient="horz" pos="3909"/>
        <p:guide orient="horz" pos="227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52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56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7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de-AT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Safety of autonomous agents in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real-world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One aspect often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overlooked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Unexpected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safety violations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Tx/>
              <a:buChar char="-"/>
            </a:pPr>
            <a:endParaRPr dirty="0"/>
          </a:p>
        </p:txBody>
      </p:sp>
      <p:sp>
        <p:nvSpPr>
          <p:cNvPr id="79" name="Google Shape;7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bc33dc2a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Agent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operating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in an environment.</a:t>
            </a: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Shileds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are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runtime enforcers</a:t>
            </a: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What if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delay</a:t>
            </a: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our paper…</a:t>
            </a:r>
            <a:endParaRPr lang="en-GB" b="1" dirty="0">
              <a:effectLst/>
            </a:endParaRPr>
          </a:p>
          <a:p>
            <a:br>
              <a:rPr lang="en-GB" dirty="0"/>
            </a:br>
            <a:endParaRPr dirty="0"/>
          </a:p>
        </p:txBody>
      </p:sp>
      <p:sp>
        <p:nvSpPr>
          <p:cNvPr id="305" name="Google Shape;305;g1bc33dc2a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bd681ff94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lang="en-GB" dirty="0"/>
          </a:p>
          <a:p>
            <a:pPr marL="514350" indent="-285750">
              <a:buFontTx/>
              <a:buChar char="-"/>
            </a:pPr>
            <a:r>
              <a:rPr lang="en-GB" dirty="0"/>
              <a:t>Let me give you some </a:t>
            </a:r>
            <a:r>
              <a:rPr lang="en-GB" b="1" dirty="0"/>
              <a:t>insight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b="1" dirty="0"/>
              <a:t>Game graph</a:t>
            </a:r>
            <a:r>
              <a:rPr lang="en-GB" dirty="0"/>
              <a:t>, 2 players, by turns, infinite plays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dirty="0"/>
              <a:t>Blue states belong to the </a:t>
            </a:r>
            <a:r>
              <a:rPr lang="en-GB" b="1" dirty="0"/>
              <a:t>agent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dirty="0"/>
              <a:t>Red states belong to the </a:t>
            </a:r>
            <a:r>
              <a:rPr lang="en-GB" b="1" dirty="0"/>
              <a:t>environment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b="1" dirty="0"/>
              <a:t>Bad</a:t>
            </a:r>
            <a:r>
              <a:rPr lang="en-GB" dirty="0"/>
              <a:t> states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dirty="0"/>
              <a:t>The agent </a:t>
            </a:r>
            <a:r>
              <a:rPr lang="en-GB" b="1" dirty="0"/>
              <a:t>wins</a:t>
            </a:r>
            <a:r>
              <a:rPr lang="en-GB" dirty="0"/>
              <a:t>…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dirty="0"/>
              <a:t>Shields are built from </a:t>
            </a:r>
            <a:r>
              <a:rPr lang="en-GB" b="1" dirty="0"/>
              <a:t>wining strategy</a:t>
            </a:r>
            <a:r>
              <a:rPr lang="en-GB" dirty="0"/>
              <a:t>…</a:t>
            </a:r>
          </a:p>
        </p:txBody>
      </p:sp>
      <p:sp>
        <p:nvSpPr>
          <p:cNvPr id="471" name="Google Shape;471;g1bd681ff94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1bd681ff940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Solve the game in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delayed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mode</a:t>
            </a: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normal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mode…</a:t>
            </a: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delayed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mode, the agent observes the past, needs to act in the present, planning for the future</a:t>
            </a: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took their algorithm and made if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faster</a:t>
            </a:r>
            <a:endParaRPr lang="en-GB" b="1" dirty="0">
              <a:effectLst/>
            </a:endParaRPr>
          </a:p>
          <a:p>
            <a:br>
              <a:rPr lang="en-GB" dirty="0"/>
            </a:br>
            <a:endParaRPr dirty="0"/>
          </a:p>
        </p:txBody>
      </p:sp>
      <p:sp>
        <p:nvSpPr>
          <p:cNvPr id="471" name="Google Shape;471;g1bd681ff940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218340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b2876d289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indent="-285750">
              <a:buFontTx/>
              <a:buChar char="-"/>
            </a:pPr>
            <a:r>
              <a:rPr lang="en-GB" dirty="0"/>
              <a:t>I </a:t>
            </a:r>
            <a:r>
              <a:rPr lang="en-GB" b="1" dirty="0"/>
              <a:t>promised</a:t>
            </a:r>
            <a:r>
              <a:rPr lang="en-GB" dirty="0"/>
              <a:t> you some videos…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dirty="0"/>
              <a:t>Only collisions with </a:t>
            </a:r>
            <a:r>
              <a:rPr lang="en-GB" b="1" dirty="0"/>
              <a:t>pedestrians</a:t>
            </a:r>
            <a:r>
              <a:rPr lang="en-GB" dirty="0"/>
              <a:t>.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dirty="0"/>
              <a:t>Model </a:t>
            </a:r>
            <a:r>
              <a:rPr lang="en-GB" b="1" dirty="0"/>
              <a:t>velocity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dirty="0"/>
              <a:t>Model </a:t>
            </a:r>
            <a:r>
              <a:rPr lang="en-GB" b="1" dirty="0"/>
              <a:t>2 distances</a:t>
            </a:r>
          </a:p>
          <a:p>
            <a:pPr marL="514350" indent="-285750">
              <a:buFontTx/>
              <a:buChar char="-"/>
            </a:pPr>
            <a:endParaRPr lang="en-GB" dirty="0"/>
          </a:p>
          <a:p>
            <a:pPr marL="514350" indent="-285750">
              <a:buFontTx/>
              <a:buChar char="-"/>
            </a:pPr>
            <a:r>
              <a:rPr lang="en-GB" b="1" dirty="0"/>
              <a:t>Carla’s</a:t>
            </a:r>
            <a:r>
              <a:rPr lang="en-GB" dirty="0"/>
              <a:t> basic controller</a:t>
            </a:r>
            <a:br>
              <a:rPr lang="en-GB" dirty="0"/>
            </a:br>
            <a:endParaRPr dirty="0"/>
          </a:p>
        </p:txBody>
      </p:sp>
      <p:sp>
        <p:nvSpPr>
          <p:cNvPr id="587" name="Google Shape;587;g1b2876d289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b2876d289f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In the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video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a car is driving in the road, the shield icon indicates when the shield is active.</a:t>
            </a: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Shield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brakes at distance 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 closest pedestrian</a:t>
            </a: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Worst-case 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assumption of the pedestrian</a:t>
            </a: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514350" indent="-285750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Tradeoff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between resilience and performance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dirty="0"/>
          </a:p>
        </p:txBody>
      </p:sp>
      <p:sp>
        <p:nvSpPr>
          <p:cNvPr id="587" name="Google Shape;587;g1b2876d289f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70563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1bc901b81b2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With this I finish my presentation of this paper, that is a step forward in bringing shielding closer to real applications.</a:t>
            </a:r>
            <a:endParaRPr lang="en-GB" b="0" dirty="0">
              <a:effectLst/>
            </a:endParaRPr>
          </a:p>
          <a:p>
            <a:br>
              <a:rPr lang="en-GB" dirty="0"/>
            </a:br>
            <a:endParaRPr dirty="0"/>
          </a:p>
        </p:txBody>
      </p:sp>
      <p:sp>
        <p:nvSpPr>
          <p:cNvPr id="988" name="Google Shape;988;g1bc901b81b2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folie">
  <p:cSld name="Titelfolie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" y="0"/>
            <a:ext cx="13004800" cy="6706139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15"/>
          <p:cNvSpPr txBox="1">
            <a:spLocks noGrp="1"/>
          </p:cNvSpPr>
          <p:nvPr>
            <p:ph type="ctrTitle"/>
          </p:nvPr>
        </p:nvSpPr>
        <p:spPr>
          <a:xfrm>
            <a:off x="885127" y="1392640"/>
            <a:ext cx="8704000" cy="2426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0146"/>
              </a:buClr>
              <a:buSzPts val="5100"/>
              <a:buFont typeface="Arial"/>
              <a:buNone/>
              <a:defRPr sz="5127">
                <a:solidFill>
                  <a:srgbClr val="F7014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5"/>
          <p:cNvSpPr txBox="1">
            <a:spLocks noGrp="1"/>
          </p:cNvSpPr>
          <p:nvPr>
            <p:ph type="dt" idx="10"/>
          </p:nvPr>
        </p:nvSpPr>
        <p:spPr>
          <a:xfrm>
            <a:off x="885130" y="4802561"/>
            <a:ext cx="8704000" cy="360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12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Filip Cano</a:t>
            </a:r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ftr" idx="11"/>
          </p:nvPr>
        </p:nvSpPr>
        <p:spPr>
          <a:xfrm>
            <a:off x="885127" y="3865600"/>
            <a:ext cx="8704000" cy="80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12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Filip Cano Córdoba</a:t>
            </a:r>
            <a:endParaRPr/>
          </a:p>
        </p:txBody>
      </p:sp>
      <p:sp>
        <p:nvSpPr>
          <p:cNvPr id="24" name="Google Shape;24;p15"/>
          <p:cNvSpPr txBox="1"/>
          <p:nvPr/>
        </p:nvSpPr>
        <p:spPr>
          <a:xfrm>
            <a:off x="10624001" y="1218837"/>
            <a:ext cx="2048192" cy="78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de-AT" sz="17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WISSEN</a:t>
            </a:r>
            <a:endParaRPr sz="140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de-AT" sz="17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TECHNIK</a:t>
            </a:r>
            <a:endParaRPr sz="140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de-AT" sz="17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LEIDENSCHAFT</a:t>
            </a:r>
            <a:endParaRPr sz="140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885050" y="6839322"/>
            <a:ext cx="10575327" cy="284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9577" lvl="0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9"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und Inhalt">
  <p:cSld name="Titel und Inhal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 txBox="1">
            <a:spLocks noGrp="1"/>
          </p:cNvSpPr>
          <p:nvPr>
            <p:ph type="title"/>
          </p:nvPr>
        </p:nvSpPr>
        <p:spPr>
          <a:xfrm>
            <a:off x="885126" y="900194"/>
            <a:ext cx="11939051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body" idx="1"/>
          </p:nvPr>
        </p:nvSpPr>
        <p:spPr>
          <a:xfrm>
            <a:off x="885126" y="2251220"/>
            <a:ext cx="11939051" cy="438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9577" lvl="0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16"/>
          <p:cNvSpPr txBox="1">
            <a:spLocks noGrp="1"/>
          </p:cNvSpPr>
          <p:nvPr>
            <p:ph type="dt" idx="10"/>
          </p:nvPr>
        </p:nvSpPr>
        <p:spPr>
          <a:xfrm>
            <a:off x="885123" y="7010555"/>
            <a:ext cx="11776000" cy="218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Filip Cano</a:t>
            </a:r>
            <a:endParaRPr/>
          </a:p>
        </p:txBody>
      </p:sp>
      <p:sp>
        <p:nvSpPr>
          <p:cNvPr id="30" name="Google Shape;30;p16"/>
          <p:cNvSpPr txBox="1">
            <a:spLocks noGrp="1"/>
          </p:cNvSpPr>
          <p:nvPr>
            <p:ph type="ftr" idx="11"/>
          </p:nvPr>
        </p:nvSpPr>
        <p:spPr>
          <a:xfrm>
            <a:off x="885101" y="6771673"/>
            <a:ext cx="11775975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Filip Cano Córdoba</a:t>
            </a:r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sldNum" idx="12"/>
          </p:nvPr>
        </p:nvSpPr>
        <p:spPr>
          <a:xfrm>
            <a:off x="1" y="715717"/>
            <a:ext cx="614117" cy="61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800" rIns="0" bIns="648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2"/>
          </p:nvPr>
        </p:nvSpPr>
        <p:spPr>
          <a:xfrm>
            <a:off x="885126" y="349998"/>
            <a:ext cx="10240000" cy="28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9577" lvl="0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9"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el ohne Inhalt">
  <p:cSld name="Titel ohne Inhal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>
            <a:spLocks noGrp="1"/>
          </p:cNvSpPr>
          <p:nvPr>
            <p:ph type="title"/>
          </p:nvPr>
        </p:nvSpPr>
        <p:spPr>
          <a:xfrm>
            <a:off x="885126" y="900194"/>
            <a:ext cx="11939051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7"/>
          <p:cNvSpPr txBox="1">
            <a:spLocks noGrp="1"/>
          </p:cNvSpPr>
          <p:nvPr>
            <p:ph type="dt" idx="10"/>
          </p:nvPr>
        </p:nvSpPr>
        <p:spPr>
          <a:xfrm>
            <a:off x="885123" y="7010555"/>
            <a:ext cx="11776000" cy="218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Filip Cano</a:t>
            </a:r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ftr" idx="11"/>
          </p:nvPr>
        </p:nvSpPr>
        <p:spPr>
          <a:xfrm>
            <a:off x="885101" y="6771673"/>
            <a:ext cx="11775975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Filip Cano Córdoba</a:t>
            </a:r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sldNum" idx="12"/>
          </p:nvPr>
        </p:nvSpPr>
        <p:spPr>
          <a:xfrm>
            <a:off x="1" y="715717"/>
            <a:ext cx="614117" cy="61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800" rIns="0" bIns="648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38" name="Google Shape;38;p17"/>
          <p:cNvSpPr txBox="1">
            <a:spLocks noGrp="1"/>
          </p:cNvSpPr>
          <p:nvPr>
            <p:ph type="body" idx="1"/>
          </p:nvPr>
        </p:nvSpPr>
        <p:spPr>
          <a:xfrm>
            <a:off x="885126" y="349998"/>
            <a:ext cx="10240000" cy="28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9577" lvl="0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9"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hne inhalt">
  <p:cSld name="Ohne inhal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8"/>
          <p:cNvSpPr txBox="1">
            <a:spLocks noGrp="1"/>
          </p:cNvSpPr>
          <p:nvPr>
            <p:ph type="dt" idx="10"/>
          </p:nvPr>
        </p:nvSpPr>
        <p:spPr>
          <a:xfrm>
            <a:off x="885123" y="7010555"/>
            <a:ext cx="11776000" cy="218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Filip Cano</a:t>
            </a:r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ftr" idx="11"/>
          </p:nvPr>
        </p:nvSpPr>
        <p:spPr>
          <a:xfrm>
            <a:off x="885101" y="6771673"/>
            <a:ext cx="11775975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Filip Cano Córdoba</a:t>
            </a:r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sldNum" idx="12"/>
          </p:nvPr>
        </p:nvSpPr>
        <p:spPr>
          <a:xfrm>
            <a:off x="1" y="715717"/>
            <a:ext cx="614117" cy="61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800" rIns="0" bIns="648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43" name="Google Shape;43;p18"/>
          <p:cNvSpPr txBox="1">
            <a:spLocks noGrp="1"/>
          </p:cNvSpPr>
          <p:nvPr>
            <p:ph type="body" idx="1"/>
          </p:nvPr>
        </p:nvSpPr>
        <p:spPr>
          <a:xfrm>
            <a:off x="885126" y="349998"/>
            <a:ext cx="10240000" cy="28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9577" lvl="0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9"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ver slide">
  <p:cSld name="cover slide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" y="0"/>
            <a:ext cx="13004800" cy="6706139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9"/>
          <p:cNvSpPr txBox="1">
            <a:spLocks noGrp="1"/>
          </p:cNvSpPr>
          <p:nvPr>
            <p:ph type="ctrTitle"/>
          </p:nvPr>
        </p:nvSpPr>
        <p:spPr>
          <a:xfrm>
            <a:off x="885128" y="1392640"/>
            <a:ext cx="8704000" cy="2426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0146"/>
              </a:buClr>
              <a:buSzPts val="5100"/>
              <a:buFont typeface="Arial"/>
              <a:buNone/>
              <a:defRPr sz="5127">
                <a:solidFill>
                  <a:srgbClr val="F70146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9"/>
          <p:cNvSpPr txBox="1">
            <a:spLocks noGrp="1"/>
          </p:cNvSpPr>
          <p:nvPr>
            <p:ph type="dt" idx="10"/>
          </p:nvPr>
        </p:nvSpPr>
        <p:spPr>
          <a:xfrm>
            <a:off x="885130" y="4802561"/>
            <a:ext cx="8704000" cy="360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12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Filip Cano</a:t>
            </a:r>
            <a:endParaRPr/>
          </a:p>
        </p:txBody>
      </p:sp>
      <p:sp>
        <p:nvSpPr>
          <p:cNvPr id="48" name="Google Shape;48;p19"/>
          <p:cNvSpPr txBox="1">
            <a:spLocks noGrp="1"/>
          </p:cNvSpPr>
          <p:nvPr>
            <p:ph type="ftr" idx="11"/>
          </p:nvPr>
        </p:nvSpPr>
        <p:spPr>
          <a:xfrm>
            <a:off x="885128" y="3865600"/>
            <a:ext cx="8704000" cy="80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312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Filip Cano Córdoba</a:t>
            </a:r>
            <a:endParaRPr/>
          </a:p>
        </p:txBody>
      </p:sp>
      <p:sp>
        <p:nvSpPr>
          <p:cNvPr id="49" name="Google Shape;49;p19"/>
          <p:cNvSpPr txBox="1"/>
          <p:nvPr/>
        </p:nvSpPr>
        <p:spPr>
          <a:xfrm>
            <a:off x="10624001" y="1218837"/>
            <a:ext cx="2048192" cy="7879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de-AT" sz="17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SCIENCE</a:t>
            </a:r>
            <a:endParaRPr sz="140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de-AT" sz="17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PASSION</a:t>
            </a:r>
            <a:br>
              <a:rPr lang="de-AT" sz="17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de-AT" sz="17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TECHNOLOGY</a:t>
            </a:r>
            <a:endParaRPr sz="140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9"/>
          <p:cNvSpPr txBox="1">
            <a:spLocks noGrp="1"/>
          </p:cNvSpPr>
          <p:nvPr>
            <p:ph type="body" idx="1"/>
          </p:nvPr>
        </p:nvSpPr>
        <p:spPr>
          <a:xfrm>
            <a:off x="885050" y="6839322"/>
            <a:ext cx="10575327" cy="284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9577" lvl="0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9"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illkommen/welcome">
  <p:cSld name="Willkommen/welcome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0"/>
          <p:cNvSpPr/>
          <p:nvPr/>
        </p:nvSpPr>
        <p:spPr>
          <a:xfrm>
            <a:off x="1" y="6533924"/>
            <a:ext cx="683092" cy="78127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30268" tIns="65134" rIns="130268" bIns="65134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14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" name="Google Shape;53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" y="0"/>
            <a:ext cx="13004800" cy="3485286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20"/>
          <p:cNvSpPr>
            <a:spLocks noGrp="1"/>
          </p:cNvSpPr>
          <p:nvPr>
            <p:ph type="pic" idx="2"/>
          </p:nvPr>
        </p:nvSpPr>
        <p:spPr>
          <a:xfrm>
            <a:off x="1" y="0"/>
            <a:ext cx="13004799" cy="3481600"/>
          </a:xfrm>
          <a:prstGeom prst="rect">
            <a:avLst/>
          </a:prstGeom>
          <a:noFill/>
          <a:ln>
            <a:noFill/>
          </a:ln>
        </p:spPr>
      </p:sp>
      <p:sp>
        <p:nvSpPr>
          <p:cNvPr id="55" name="Google Shape;55;p20"/>
          <p:cNvSpPr>
            <a:spLocks noGrp="1"/>
          </p:cNvSpPr>
          <p:nvPr>
            <p:ph type="pic" idx="3"/>
          </p:nvPr>
        </p:nvSpPr>
        <p:spPr>
          <a:xfrm>
            <a:off x="11264055" y="307060"/>
            <a:ext cx="1368214" cy="503485"/>
          </a:xfrm>
          <a:prstGeom prst="rect">
            <a:avLst/>
          </a:prstGeom>
          <a:noFill/>
          <a:ln>
            <a:noFill/>
          </a:ln>
        </p:spPr>
      </p:sp>
      <p:sp>
        <p:nvSpPr>
          <p:cNvPr id="56" name="Google Shape;56;p20"/>
          <p:cNvSpPr txBox="1">
            <a:spLocks noGrp="1"/>
          </p:cNvSpPr>
          <p:nvPr>
            <p:ph type="title"/>
          </p:nvPr>
        </p:nvSpPr>
        <p:spPr>
          <a:xfrm>
            <a:off x="1" y="3430400"/>
            <a:ext cx="13004800" cy="76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76525" anchor="ctr" anchorCtr="0">
            <a:normAutofit/>
          </a:bodyPr>
          <a:lstStyle>
            <a:lvl1pPr marR="0"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Arial"/>
              <a:buNone/>
              <a:defRPr sz="4322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body" idx="1"/>
          </p:nvPr>
        </p:nvSpPr>
        <p:spPr>
          <a:xfrm>
            <a:off x="885050" y="4285442"/>
            <a:ext cx="11747218" cy="1749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9577" lvl="0" indent="-229789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1pPr>
            <a:lvl2pPr marL="919155" lvl="1" indent="-344683" algn="l">
              <a:lnSpc>
                <a:spcPct val="100000"/>
              </a:lnSpc>
              <a:spcBef>
                <a:spcPts val="855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body" idx="4"/>
          </p:nvPr>
        </p:nvSpPr>
        <p:spPr>
          <a:xfrm>
            <a:off x="7678704" y="2981154"/>
            <a:ext cx="4953566" cy="3273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9577" lvl="0" indent="-229789" algn="r">
              <a:lnSpc>
                <a:spcPct val="100000"/>
              </a:lnSpc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6"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body" idx="5"/>
          </p:nvPr>
        </p:nvSpPr>
        <p:spPr>
          <a:xfrm>
            <a:off x="885050" y="6839322"/>
            <a:ext cx="10575327" cy="284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9577" lvl="0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9"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body" idx="6"/>
          </p:nvPr>
        </p:nvSpPr>
        <p:spPr>
          <a:xfrm>
            <a:off x="885048" y="6035162"/>
            <a:ext cx="2581261" cy="498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9577" lvl="0" indent="-229789" algn="l">
              <a:lnSpc>
                <a:spcPct val="100000"/>
              </a:lnSpc>
              <a:spcBef>
                <a:spcPts val="281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7"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20"/>
          <p:cNvSpPr/>
          <p:nvPr/>
        </p:nvSpPr>
        <p:spPr>
          <a:xfrm>
            <a:off x="1" y="6707200"/>
            <a:ext cx="765516" cy="614116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30268" tIns="65134" rIns="130268" bIns="65134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14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bschnittsüberschrift">
  <p:cSld name="Abschnittsüberschrif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1"/>
          <p:cNvSpPr txBox="1">
            <a:spLocks noGrp="1"/>
          </p:cNvSpPr>
          <p:nvPr>
            <p:ph type="title"/>
          </p:nvPr>
        </p:nvSpPr>
        <p:spPr>
          <a:xfrm>
            <a:off x="1027290" y="2080860"/>
            <a:ext cx="11054080" cy="1452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700"/>
              <a:buFont typeface="Arial"/>
              <a:buNone/>
              <a:defRPr sz="573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1"/>
          </p:nvPr>
        </p:nvSpPr>
        <p:spPr>
          <a:xfrm>
            <a:off x="1027290" y="3842183"/>
            <a:ext cx="11054080" cy="1600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9577" lvl="0" indent="-229789" algn="ctr">
              <a:lnSpc>
                <a:spcPct val="100000"/>
              </a:lnSpc>
              <a:spcBef>
                <a:spcPts val="563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15">
                <a:solidFill>
                  <a:schemeClr val="dk1"/>
                </a:solidFill>
              </a:defRPr>
            </a:lvl1pPr>
            <a:lvl2pPr marL="919155" lvl="1" indent="-229789" algn="l">
              <a:lnSpc>
                <a:spcPct val="100000"/>
              </a:lnSpc>
              <a:spcBef>
                <a:spcPts val="523"/>
              </a:spcBef>
              <a:spcAft>
                <a:spcPts val="0"/>
              </a:spcAft>
              <a:buSzPts val="2600"/>
              <a:buNone/>
              <a:defRPr sz="2614">
                <a:solidFill>
                  <a:srgbClr val="888888"/>
                </a:solidFill>
              </a:defRPr>
            </a:lvl2pPr>
            <a:lvl3pPr marL="1378732" lvl="2" indent="-229789" algn="l">
              <a:lnSpc>
                <a:spcPct val="100000"/>
              </a:lnSpc>
              <a:spcBef>
                <a:spcPts val="462"/>
              </a:spcBef>
              <a:spcAft>
                <a:spcPts val="0"/>
              </a:spcAft>
              <a:buClr>
                <a:srgbClr val="888888"/>
              </a:buClr>
              <a:buSzPts val="2300"/>
              <a:buNone/>
              <a:defRPr sz="2312">
                <a:solidFill>
                  <a:srgbClr val="888888"/>
                </a:solidFill>
              </a:defRPr>
            </a:lvl3pPr>
            <a:lvl4pPr marL="1838310" lvl="3" indent="-229789" algn="l">
              <a:lnSpc>
                <a:spcPct val="100000"/>
              </a:lnSpc>
              <a:spcBef>
                <a:spcPts val="402"/>
              </a:spcBef>
              <a:spcAft>
                <a:spcPts val="0"/>
              </a:spcAft>
              <a:buSzPts val="2000"/>
              <a:buNone/>
              <a:defRPr sz="2010">
                <a:solidFill>
                  <a:srgbClr val="888888"/>
                </a:solidFill>
              </a:defRPr>
            </a:lvl4pPr>
            <a:lvl5pPr marL="2297887" lvl="4" indent="-229789" algn="l">
              <a:lnSpc>
                <a:spcPct val="100000"/>
              </a:lnSpc>
              <a:spcBef>
                <a:spcPts val="402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10">
                <a:solidFill>
                  <a:srgbClr val="888888"/>
                </a:solidFill>
              </a:defRPr>
            </a:lvl5pPr>
            <a:lvl6pPr marL="2757465" lvl="5" indent="-229789" algn="l">
              <a:lnSpc>
                <a:spcPct val="100000"/>
              </a:lnSpc>
              <a:spcBef>
                <a:spcPts val="402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10">
                <a:solidFill>
                  <a:srgbClr val="888888"/>
                </a:solidFill>
              </a:defRPr>
            </a:lvl6pPr>
            <a:lvl7pPr marL="3217042" lvl="6" indent="-229789" algn="l">
              <a:lnSpc>
                <a:spcPct val="100000"/>
              </a:lnSpc>
              <a:spcBef>
                <a:spcPts val="402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10">
                <a:solidFill>
                  <a:srgbClr val="888888"/>
                </a:solidFill>
              </a:defRPr>
            </a:lvl7pPr>
            <a:lvl8pPr marL="3676620" lvl="7" indent="-229789" algn="l">
              <a:lnSpc>
                <a:spcPct val="100000"/>
              </a:lnSpc>
              <a:spcBef>
                <a:spcPts val="402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10">
                <a:solidFill>
                  <a:srgbClr val="888888"/>
                </a:solidFill>
              </a:defRPr>
            </a:lvl8pPr>
            <a:lvl9pPr marL="4136197" lvl="8" indent="-229789" algn="l">
              <a:lnSpc>
                <a:spcPct val="100000"/>
              </a:lnSpc>
              <a:spcBef>
                <a:spcPts val="402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1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885123" y="7010555"/>
            <a:ext cx="11776000" cy="218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Filip Cano</a:t>
            </a:r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885101" y="6771673"/>
            <a:ext cx="11775975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GB"/>
              <a:t>Filip Cano Córdoba</a:t>
            </a:r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1" y="715717"/>
            <a:ext cx="614117" cy="61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800" rIns="0" bIns="64800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de-AT" smtClean="0"/>
              <a:pPr/>
              <a:t>‹#›</a:t>
            </a:fld>
            <a:endParaRPr lang="de-AT"/>
          </a:p>
        </p:txBody>
      </p:sp>
      <p:sp>
        <p:nvSpPr>
          <p:cNvPr id="68" name="Google Shape;68;p21"/>
          <p:cNvSpPr txBox="1">
            <a:spLocks noGrp="1"/>
          </p:cNvSpPr>
          <p:nvPr>
            <p:ph type="body" idx="2"/>
          </p:nvPr>
        </p:nvSpPr>
        <p:spPr>
          <a:xfrm>
            <a:off x="885126" y="349998"/>
            <a:ext cx="10240000" cy="28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459577" lvl="0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9"/>
            </a:lvl1pPr>
            <a:lvl2pPr marL="919155" lvl="1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2pPr>
            <a:lvl3pPr marL="1378732" lvl="2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▪"/>
              <a:defRPr/>
            </a:lvl3pPr>
            <a:lvl4pPr marL="1838310" lvl="3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SzPts val="1800"/>
              <a:buChar char="▪"/>
              <a:defRPr/>
            </a:lvl4pPr>
            <a:lvl5pPr marL="2297887" lvl="4" indent="-229789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marL="2757465" lvl="5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17042" lvl="6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76620" lvl="7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36197" lvl="8" indent="-344683" algn="l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/>
          <p:nvPr/>
        </p:nvSpPr>
        <p:spPr>
          <a:xfrm>
            <a:off x="1" y="715716"/>
            <a:ext cx="614117" cy="614116"/>
          </a:xfrm>
          <a:prstGeom prst="rect">
            <a:avLst/>
          </a:prstGeom>
          <a:solidFill>
            <a:srgbClr val="F70146"/>
          </a:solidFill>
          <a:ln>
            <a:noFill/>
          </a:ln>
        </p:spPr>
        <p:txBody>
          <a:bodyPr spcFirstLastPara="1" wrap="square" lIns="130268" tIns="65134" rIns="130268" bIns="65134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14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4"/>
          <p:cNvSpPr/>
          <p:nvPr/>
        </p:nvSpPr>
        <p:spPr>
          <a:xfrm>
            <a:off x="1" y="6990672"/>
            <a:ext cx="13004800" cy="330643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spcFirstLastPara="1" wrap="square" lIns="130268" tIns="65134" rIns="130268" bIns="65134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endParaRPr sz="2614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14"/>
          <p:cNvSpPr txBox="1">
            <a:spLocks noGrp="1"/>
          </p:cNvSpPr>
          <p:nvPr>
            <p:ph type="title"/>
          </p:nvPr>
        </p:nvSpPr>
        <p:spPr>
          <a:xfrm>
            <a:off x="885126" y="900194"/>
            <a:ext cx="11939051" cy="12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Arial"/>
              <a:buNone/>
              <a:defRPr sz="3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3" name="Google Shape;13;p14"/>
          <p:cNvSpPr txBox="1">
            <a:spLocks noGrp="1"/>
          </p:cNvSpPr>
          <p:nvPr>
            <p:ph type="body" idx="1"/>
          </p:nvPr>
        </p:nvSpPr>
        <p:spPr>
          <a:xfrm>
            <a:off x="885126" y="2251220"/>
            <a:ext cx="11939051" cy="4388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F70146"/>
              </a:buClr>
              <a:buSzPts val="28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93700" algn="l" rtl="0">
              <a:lnSpc>
                <a:spcPct val="100000"/>
              </a:lnSpc>
              <a:spcBef>
                <a:spcPts val="52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74650" algn="l" rtl="0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rgbClr val="A5A5A5"/>
              </a:buClr>
              <a:buSzPts val="2300"/>
              <a:buFont typeface="Noto Sans Symbols"/>
              <a:buChar char="▪"/>
              <a:def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46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Merriweather Sans"/>
              <a:buNone/>
              <a:def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4"/>
          <p:cNvSpPr txBox="1">
            <a:spLocks noGrp="1"/>
          </p:cNvSpPr>
          <p:nvPr>
            <p:ph type="dt" idx="10"/>
          </p:nvPr>
        </p:nvSpPr>
        <p:spPr>
          <a:xfrm>
            <a:off x="885123" y="7010555"/>
            <a:ext cx="11776000" cy="2188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Filip Cano</a:t>
            </a:r>
            <a:endParaRPr/>
          </a:p>
        </p:txBody>
      </p:sp>
      <p:sp>
        <p:nvSpPr>
          <p:cNvPr id="15" name="Google Shape;15;p14"/>
          <p:cNvSpPr txBox="1">
            <a:spLocks noGrp="1"/>
          </p:cNvSpPr>
          <p:nvPr>
            <p:ph type="ftr" idx="11"/>
          </p:nvPr>
        </p:nvSpPr>
        <p:spPr>
          <a:xfrm>
            <a:off x="885101" y="6771673"/>
            <a:ext cx="11775975" cy="2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614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/>
              <a:t>Filip Cano Córdoba</a:t>
            </a:r>
            <a:endParaRPr/>
          </a:p>
        </p:txBody>
      </p:sp>
      <p:sp>
        <p:nvSpPr>
          <p:cNvPr id="16" name="Google Shape;16;p14"/>
          <p:cNvSpPr txBox="1">
            <a:spLocks noGrp="1"/>
          </p:cNvSpPr>
          <p:nvPr>
            <p:ph type="sldNum" idx="12"/>
          </p:nvPr>
        </p:nvSpPr>
        <p:spPr>
          <a:xfrm>
            <a:off x="1" y="715717"/>
            <a:ext cx="614117" cy="6141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4800" rIns="0" bIns="64800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7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de-AT" smtClean="0"/>
              <a:pPr/>
              <a:t>‹#›</a:t>
            </a:fld>
            <a:endParaRPr lang="de-AT"/>
          </a:p>
        </p:txBody>
      </p:sp>
      <p:cxnSp>
        <p:nvCxnSpPr>
          <p:cNvPr id="17" name="Google Shape;17;p14"/>
          <p:cNvCxnSpPr/>
          <p:nvPr/>
        </p:nvCxnSpPr>
        <p:spPr>
          <a:xfrm>
            <a:off x="885126" y="715716"/>
            <a:ext cx="1193002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" name="Google Shape;315;g1bc33dc2a88_0_0">
            <a:extLst>
              <a:ext uri="{FF2B5EF4-FFF2-40B4-BE49-F238E27FC236}">
                <a16:creationId xmlns:a16="http://schemas.microsoft.com/office/drawing/2014/main" id="{6A7B0C09-4041-9275-ADD7-BBA17C7B2989}"/>
              </a:ext>
            </a:extLst>
          </p:cNvPr>
          <p:cNvPicPr preferRelativeResize="0"/>
          <p:nvPr userDrawn="1"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915335" y="27172"/>
            <a:ext cx="899811" cy="930019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image" Target="../media/image1.png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8.jp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ags" Target="../tags/tag5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lt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"/>
          <p:cNvSpPr txBox="1">
            <a:spLocks noGrp="1"/>
          </p:cNvSpPr>
          <p:nvPr>
            <p:ph type="ctrTitle"/>
          </p:nvPr>
        </p:nvSpPr>
        <p:spPr>
          <a:xfrm>
            <a:off x="599314" y="1412501"/>
            <a:ext cx="11912279" cy="2439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algn="ctr"/>
            <a:r>
              <a:rPr lang="de-AT" sz="6600" b="1" dirty="0" err="1">
                <a:solidFill>
                  <a:schemeClr val="bg2"/>
                </a:solidFill>
              </a:rPr>
              <a:t>Safety</a:t>
            </a:r>
            <a:r>
              <a:rPr lang="de-AT" sz="6600" b="1" dirty="0">
                <a:solidFill>
                  <a:schemeClr val="bg2"/>
                </a:solidFill>
              </a:rPr>
              <a:t> </a:t>
            </a:r>
            <a:r>
              <a:rPr lang="de-AT" sz="6600" b="1" dirty="0" err="1">
                <a:solidFill>
                  <a:schemeClr val="bg2"/>
                </a:solidFill>
              </a:rPr>
              <a:t>Shielding</a:t>
            </a:r>
            <a:r>
              <a:rPr lang="de-AT" sz="6600" b="1" dirty="0">
                <a:solidFill>
                  <a:schemeClr val="bg2"/>
                </a:solidFill>
              </a:rPr>
              <a:t> </a:t>
            </a:r>
            <a:br>
              <a:rPr lang="de-AT" sz="6600" b="1" dirty="0">
                <a:solidFill>
                  <a:schemeClr val="bg2"/>
                </a:solidFill>
              </a:rPr>
            </a:br>
            <a:r>
              <a:rPr lang="de-AT" sz="6600" b="1" dirty="0" err="1">
                <a:solidFill>
                  <a:schemeClr val="bg2"/>
                </a:solidFill>
              </a:rPr>
              <a:t>under</a:t>
            </a:r>
            <a:r>
              <a:rPr lang="de-AT" sz="6600" b="1" dirty="0">
                <a:solidFill>
                  <a:schemeClr val="bg2"/>
                </a:solidFill>
              </a:rPr>
              <a:t> </a:t>
            </a:r>
            <a:r>
              <a:rPr lang="de-AT" sz="6600" b="1" dirty="0" err="1">
                <a:solidFill>
                  <a:schemeClr val="bg2"/>
                </a:solidFill>
              </a:rPr>
              <a:t>Delayed</a:t>
            </a:r>
            <a:r>
              <a:rPr lang="de-AT" sz="6600" b="1" dirty="0">
                <a:solidFill>
                  <a:schemeClr val="bg2"/>
                </a:solidFill>
              </a:rPr>
              <a:t> Observation</a:t>
            </a:r>
            <a:endParaRPr sz="6600" b="1" dirty="0">
              <a:solidFill>
                <a:schemeClr val="bg2"/>
              </a:solidFill>
            </a:endParaRPr>
          </a:p>
        </p:txBody>
      </p:sp>
      <p:pic>
        <p:nvPicPr>
          <p:cNvPr id="3" name="Picture 2" descr="A pink cross on a black background&#10;&#10;Description automatically generated">
            <a:extLst>
              <a:ext uri="{FF2B5EF4-FFF2-40B4-BE49-F238E27FC236}">
                <a16:creationId xmlns:a16="http://schemas.microsoft.com/office/drawing/2014/main" id="{2ED1FB78-150B-8A82-C780-0227DAF21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171" y="34267"/>
            <a:ext cx="3292802" cy="1646401"/>
          </a:xfrm>
          <a:prstGeom prst="rect">
            <a:avLst/>
          </a:prstGeom>
        </p:spPr>
      </p:pic>
      <p:pic>
        <p:nvPicPr>
          <p:cNvPr id="5" name="Picture 4" descr="A logo with orange and black text&#10;&#10;Description automatically generated">
            <a:extLst>
              <a:ext uri="{FF2B5EF4-FFF2-40B4-BE49-F238E27FC236}">
                <a16:creationId xmlns:a16="http://schemas.microsoft.com/office/drawing/2014/main" id="{7AB6F029-CDDC-5891-EC3C-F44996689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5843" y="34267"/>
            <a:ext cx="2852939" cy="19495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43A1182-15DD-1337-575C-F53DD4F308C1}"/>
              </a:ext>
            </a:extLst>
          </p:cNvPr>
          <p:cNvSpPr txBox="1"/>
          <p:nvPr/>
        </p:nvSpPr>
        <p:spPr>
          <a:xfrm>
            <a:off x="898392" y="4855812"/>
            <a:ext cx="101256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2800" b="1" dirty="0"/>
              <a:t>Filip Cano Córdoba</a:t>
            </a:r>
            <a:r>
              <a:rPr lang="en-AT" sz="2800" dirty="0"/>
              <a:t>, Alexander Palmisano, </a:t>
            </a:r>
          </a:p>
          <a:p>
            <a:r>
              <a:rPr lang="en-AT" sz="2800" dirty="0"/>
              <a:t>Martin Fränzle, Roderick Bloem, Bettina Könighofer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77D9DF-08D3-BFA3-B2A1-3AC7197E44F2}"/>
              </a:ext>
            </a:extLst>
          </p:cNvPr>
          <p:cNvSpPr txBox="1"/>
          <p:nvPr/>
        </p:nvSpPr>
        <p:spPr>
          <a:xfrm>
            <a:off x="898392" y="6083861"/>
            <a:ext cx="32541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2800" dirty="0"/>
              <a:t>12 July 2023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4FE8FAA-860C-F409-E001-FC760C2275E3}"/>
              </a:ext>
            </a:extLst>
          </p:cNvPr>
          <p:cNvGrpSpPr/>
          <p:nvPr/>
        </p:nvGrpSpPr>
        <p:grpSpPr>
          <a:xfrm>
            <a:off x="0" y="6881025"/>
            <a:ext cx="12914812" cy="307778"/>
            <a:chOff x="0" y="6881025"/>
            <a:chExt cx="12914812" cy="30777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C8FFE11-1298-3D34-674A-6F8E4B824ECD}"/>
                </a:ext>
              </a:extLst>
            </p:cNvPr>
            <p:cNvSpPr txBox="1"/>
            <p:nvPr/>
          </p:nvSpPr>
          <p:spPr>
            <a:xfrm>
              <a:off x="0" y="6881026"/>
              <a:ext cx="126794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This work has received funding from the European Union’s Horizon 2020 research and innovation programme under grant agreement Nº 956123 - FOCETA.</a:t>
              </a:r>
              <a:endParaRPr lang="en-AT" dirty="0"/>
            </a:p>
          </p:txBody>
        </p:sp>
        <p:pic>
          <p:nvPicPr>
            <p:cNvPr id="6" name="Picture 5" descr="A blue flag with yellow stars in the center&#10;&#10;Description automatically generated">
              <a:extLst>
                <a:ext uri="{FF2B5EF4-FFF2-40B4-BE49-F238E27FC236}">
                  <a16:creationId xmlns:a16="http://schemas.microsoft.com/office/drawing/2014/main" id="{141A2238-6866-B5D2-BD4A-63607CB1A64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2511593" y="6881025"/>
              <a:ext cx="403219" cy="269871"/>
            </a:xfrm>
            <a:prstGeom prst="rect">
              <a:avLst/>
            </a:prstGeom>
          </p:spPr>
        </p:pic>
      </p:grpSp>
      <p:pic>
        <p:nvPicPr>
          <p:cNvPr id="8" name="Picture 7" descr="A blue and purple text on a black background&#10;&#10;Description automatically generated">
            <a:extLst>
              <a:ext uri="{FF2B5EF4-FFF2-40B4-BE49-F238E27FC236}">
                <a16:creationId xmlns:a16="http://schemas.microsoft.com/office/drawing/2014/main" id="{A16761CE-0582-69FB-FD49-B95AFAA135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291377" y="5548815"/>
            <a:ext cx="2421825" cy="133220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935"/>
    </mc:Choice>
    <mc:Fallback xmlns="">
      <p:transition spd="slow" advTm="24935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bc33dc2a88_0_0"/>
          <p:cNvSpPr txBox="1">
            <a:spLocks noGrp="1"/>
          </p:cNvSpPr>
          <p:nvPr>
            <p:ph type="title"/>
          </p:nvPr>
        </p:nvSpPr>
        <p:spPr>
          <a:xfrm>
            <a:off x="885139" y="874429"/>
            <a:ext cx="11939111" cy="692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3400"/>
            </a:pPr>
            <a:r>
              <a:rPr lang="de-AT" b="1" dirty="0" err="1"/>
              <a:t>Runtime</a:t>
            </a:r>
            <a:r>
              <a:rPr lang="de-AT" b="1" dirty="0"/>
              <a:t> </a:t>
            </a:r>
            <a:r>
              <a:rPr lang="de-AT" b="1" dirty="0" err="1"/>
              <a:t>Safety</a:t>
            </a:r>
            <a:r>
              <a:rPr lang="de-AT" b="1" dirty="0"/>
              <a:t> </a:t>
            </a:r>
            <a:r>
              <a:rPr lang="de-AT" b="1" dirty="0" err="1"/>
              <a:t>Enforcement</a:t>
            </a:r>
            <a:r>
              <a:rPr lang="de-AT" b="1" dirty="0"/>
              <a:t> </a:t>
            </a:r>
            <a:r>
              <a:rPr lang="de-AT" b="1" dirty="0" err="1"/>
              <a:t>with</a:t>
            </a:r>
            <a:r>
              <a:rPr lang="de-AT" b="1" dirty="0"/>
              <a:t> Shields</a:t>
            </a:r>
            <a:endParaRPr dirty="0"/>
          </a:p>
        </p:txBody>
      </p:sp>
      <p:sp>
        <p:nvSpPr>
          <p:cNvPr id="308" name="Google Shape;308;g1bc33dc2a88_0_0"/>
          <p:cNvSpPr txBox="1">
            <a:spLocks noGrp="1"/>
          </p:cNvSpPr>
          <p:nvPr>
            <p:ph type="body" idx="1"/>
          </p:nvPr>
        </p:nvSpPr>
        <p:spPr>
          <a:xfrm>
            <a:off x="478879" y="1360932"/>
            <a:ext cx="5483677" cy="117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919155" indent="-392556">
              <a:spcBef>
                <a:spcPts val="2010"/>
              </a:spcBef>
              <a:buSzPts val="2550"/>
              <a:buChar char="●"/>
            </a:pPr>
            <a:r>
              <a:rPr lang="de-AT" sz="2400" dirty="0"/>
              <a:t>Shields </a:t>
            </a:r>
            <a:r>
              <a:rPr lang="de-AT" sz="2400" dirty="0" err="1"/>
              <a:t>guarantee</a:t>
            </a:r>
            <a:r>
              <a:rPr lang="de-AT" sz="2400" dirty="0"/>
              <a:t> </a:t>
            </a:r>
            <a:r>
              <a:rPr lang="de-AT" sz="2400" b="1" dirty="0" err="1">
                <a:solidFill>
                  <a:schemeClr val="accent2"/>
                </a:solidFill>
              </a:rPr>
              <a:t>safety</a:t>
            </a:r>
            <a:r>
              <a:rPr lang="de-AT" sz="2400" b="1" dirty="0">
                <a:solidFill>
                  <a:schemeClr val="accent2"/>
                </a:solidFill>
              </a:rPr>
              <a:t>, </a:t>
            </a:r>
            <a:r>
              <a:rPr lang="de-AT" sz="2400" dirty="0" err="1">
                <a:solidFill>
                  <a:schemeClr val="tx1"/>
                </a:solidFill>
              </a:rPr>
              <a:t>with</a:t>
            </a:r>
            <a:r>
              <a:rPr lang="de-AT" sz="2400" b="1" dirty="0">
                <a:solidFill>
                  <a:schemeClr val="accent2"/>
                </a:solidFill>
              </a:rPr>
              <a:t> minimal </a:t>
            </a:r>
            <a:r>
              <a:rPr lang="de-AT" sz="2400" b="1" dirty="0" err="1">
                <a:solidFill>
                  <a:schemeClr val="accent2"/>
                </a:solidFill>
              </a:rPr>
              <a:t>interference</a:t>
            </a:r>
            <a:endParaRPr lang="de-AT" sz="2400" b="1" dirty="0">
              <a:solidFill>
                <a:schemeClr val="accent2"/>
              </a:solidFill>
            </a:endParaRPr>
          </a:p>
        </p:txBody>
      </p:sp>
      <p:sp>
        <p:nvSpPr>
          <p:cNvPr id="311" name="Google Shape;311;g1bc33dc2a88_0_0"/>
          <p:cNvSpPr txBox="1">
            <a:spLocks noGrp="1"/>
          </p:cNvSpPr>
          <p:nvPr>
            <p:ph type="sldNum" idx="12"/>
          </p:nvPr>
        </p:nvSpPr>
        <p:spPr>
          <a:xfrm>
            <a:off x="2" y="700556"/>
            <a:ext cx="614249" cy="61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5134" rIns="0" bIns="65134" anchor="ctr" anchorCtr="0">
            <a:noAutofit/>
          </a:bodyPr>
          <a:lstStyle/>
          <a:p>
            <a:fld id="{00000000-1234-1234-1234-123412341234}" type="slidenum">
              <a:rPr lang="de-AT"/>
              <a:pPr/>
              <a:t>2</a:t>
            </a:fld>
            <a:endParaRPr/>
          </a:p>
        </p:txBody>
      </p:sp>
      <p:sp>
        <p:nvSpPr>
          <p:cNvPr id="312" name="Google Shape;312;g1bc33dc2a88_0_0"/>
          <p:cNvSpPr txBox="1">
            <a:spLocks noGrp="1"/>
          </p:cNvSpPr>
          <p:nvPr>
            <p:ph type="body" idx="2"/>
          </p:nvPr>
        </p:nvSpPr>
        <p:spPr>
          <a:xfrm>
            <a:off x="885127" y="332953"/>
            <a:ext cx="10239899" cy="28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de-AT" dirty="0" err="1"/>
              <a:t>Safety</a:t>
            </a:r>
            <a:r>
              <a:rPr lang="de-AT" dirty="0"/>
              <a:t> </a:t>
            </a:r>
            <a:r>
              <a:rPr lang="de-AT" dirty="0" err="1"/>
              <a:t>Shielding</a:t>
            </a:r>
            <a:r>
              <a:rPr lang="de-AT" dirty="0"/>
              <a:t> </a:t>
            </a:r>
            <a:r>
              <a:rPr lang="de-AT" dirty="0" err="1"/>
              <a:t>under</a:t>
            </a:r>
            <a:r>
              <a:rPr lang="de-AT" dirty="0"/>
              <a:t> </a:t>
            </a:r>
            <a:r>
              <a:rPr lang="de-AT" dirty="0" err="1"/>
              <a:t>Delayed</a:t>
            </a:r>
            <a:r>
              <a:rPr lang="de-AT" dirty="0"/>
              <a:t> Observation					Filip Cano Córdoba</a:t>
            </a:r>
            <a:endParaRPr dirty="0"/>
          </a:p>
        </p:txBody>
      </p:sp>
      <p:sp>
        <p:nvSpPr>
          <p:cNvPr id="5" name="Google Shape;277;g1bc901b81b2_0_359">
            <a:extLst>
              <a:ext uri="{FF2B5EF4-FFF2-40B4-BE49-F238E27FC236}">
                <a16:creationId xmlns:a16="http://schemas.microsoft.com/office/drawing/2014/main" id="{F3C66579-9E39-7C10-EC84-E555F61D333F}"/>
              </a:ext>
            </a:extLst>
          </p:cNvPr>
          <p:cNvSpPr/>
          <p:nvPr/>
        </p:nvSpPr>
        <p:spPr>
          <a:xfrm>
            <a:off x="404612" y="3702096"/>
            <a:ext cx="6528085" cy="2788293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>
              <a:spcBef>
                <a:spcPts val="1005"/>
              </a:spcBef>
            </a:pPr>
            <a:r>
              <a:rPr lang="de-AT" sz="2412" b="1" dirty="0" err="1"/>
              <a:t>Contributions</a:t>
            </a:r>
            <a:endParaRPr sz="2412" b="1" dirty="0"/>
          </a:p>
          <a:p>
            <a:pPr marL="459577" indent="-382981">
              <a:spcBef>
                <a:spcPts val="1005"/>
              </a:spcBef>
              <a:buSzPts val="2400"/>
              <a:buChar char="●"/>
            </a:pPr>
            <a:r>
              <a:rPr lang="de-AT" sz="2412" dirty="0" err="1"/>
              <a:t>Adapt</a:t>
            </a:r>
            <a:r>
              <a:rPr lang="de-AT" sz="2412" dirty="0"/>
              <a:t> </a:t>
            </a:r>
            <a:r>
              <a:rPr lang="de-AT" sz="2412" dirty="0" err="1"/>
              <a:t>shield</a:t>
            </a:r>
            <a:r>
              <a:rPr lang="de-AT" sz="2412" dirty="0"/>
              <a:t> </a:t>
            </a:r>
            <a:r>
              <a:rPr lang="de-AT" sz="2412" dirty="0" err="1"/>
              <a:t>synthesis</a:t>
            </a:r>
            <a:r>
              <a:rPr lang="de-AT" sz="2412" dirty="0"/>
              <a:t> </a:t>
            </a:r>
            <a:r>
              <a:rPr lang="de-AT" sz="2412" dirty="0" err="1"/>
              <a:t>to</a:t>
            </a:r>
            <a:r>
              <a:rPr lang="de-AT" sz="2412" dirty="0"/>
              <a:t> </a:t>
            </a:r>
            <a:r>
              <a:rPr lang="de-AT" sz="2412" dirty="0" err="1"/>
              <a:t>work</a:t>
            </a:r>
            <a:r>
              <a:rPr lang="de-AT" sz="2412" dirty="0"/>
              <a:t> </a:t>
            </a:r>
            <a:r>
              <a:rPr lang="de-AT" sz="2412" dirty="0" err="1"/>
              <a:t>with</a:t>
            </a:r>
            <a:r>
              <a:rPr lang="de-AT" sz="2412" dirty="0"/>
              <a:t> </a:t>
            </a:r>
            <a:r>
              <a:rPr lang="de-AT" sz="2412" b="1" dirty="0" err="1">
                <a:solidFill>
                  <a:schemeClr val="accent4"/>
                </a:solidFill>
              </a:rPr>
              <a:t>delayed</a:t>
            </a:r>
            <a:r>
              <a:rPr lang="de-AT" sz="2412" b="1" dirty="0">
                <a:solidFill>
                  <a:schemeClr val="accent2"/>
                </a:solidFill>
              </a:rPr>
              <a:t> </a:t>
            </a:r>
            <a:r>
              <a:rPr lang="de-AT" sz="2412" b="1" dirty="0" err="1">
                <a:solidFill>
                  <a:schemeClr val="accent4"/>
                </a:solidFill>
              </a:rPr>
              <a:t>observations</a:t>
            </a:r>
            <a:r>
              <a:rPr lang="de-AT" sz="2412" b="1" dirty="0">
                <a:solidFill>
                  <a:schemeClr val="accent4"/>
                </a:solidFill>
              </a:rPr>
              <a:t>.</a:t>
            </a:r>
            <a:endParaRPr sz="2412" b="1" dirty="0">
              <a:solidFill>
                <a:schemeClr val="accent4"/>
              </a:solidFill>
            </a:endParaRPr>
          </a:p>
          <a:p>
            <a:pPr marL="459577" indent="-382981">
              <a:spcBef>
                <a:spcPts val="1005"/>
              </a:spcBef>
              <a:buSzPts val="2400"/>
              <a:buChar char="●"/>
            </a:pPr>
            <a:r>
              <a:rPr lang="de-AT" sz="2412" dirty="0"/>
              <a:t>First </a:t>
            </a:r>
            <a:r>
              <a:rPr lang="de-AT" sz="2412" dirty="0" err="1"/>
              <a:t>implementation</a:t>
            </a:r>
            <a:r>
              <a:rPr lang="de-AT" sz="2412" dirty="0"/>
              <a:t> </a:t>
            </a:r>
            <a:r>
              <a:rPr lang="de-AT" sz="2412" dirty="0" err="1"/>
              <a:t>of</a:t>
            </a:r>
            <a:r>
              <a:rPr lang="de-AT" sz="2412" dirty="0"/>
              <a:t> </a:t>
            </a:r>
            <a:r>
              <a:rPr lang="de-AT" sz="2412" dirty="0" err="1"/>
              <a:t>shielding</a:t>
            </a:r>
            <a:r>
              <a:rPr lang="de-AT" sz="2412" dirty="0"/>
              <a:t> in </a:t>
            </a:r>
            <a:r>
              <a:rPr lang="de-AT" sz="2412" b="1" dirty="0" err="1">
                <a:solidFill>
                  <a:schemeClr val="accent4"/>
                </a:solidFill>
              </a:rPr>
              <a:t>car</a:t>
            </a:r>
            <a:r>
              <a:rPr lang="de-AT" sz="2412" b="1" dirty="0">
                <a:solidFill>
                  <a:schemeClr val="accent4"/>
                </a:solidFill>
              </a:rPr>
              <a:t> </a:t>
            </a:r>
            <a:r>
              <a:rPr lang="de-AT" sz="2412" b="1" dirty="0" err="1">
                <a:solidFill>
                  <a:schemeClr val="accent4"/>
                </a:solidFill>
              </a:rPr>
              <a:t>simulator</a:t>
            </a:r>
            <a:endParaRPr sz="2412" b="1" dirty="0">
              <a:solidFill>
                <a:schemeClr val="accent4"/>
              </a:solidFill>
            </a:endParaRPr>
          </a:p>
          <a:p>
            <a:endParaRPr sz="1407" dirty="0"/>
          </a:p>
        </p:txBody>
      </p:sp>
      <p:pic>
        <p:nvPicPr>
          <p:cNvPr id="7" name="Google Shape;276;g1bc901b81b2_0_359">
            <a:extLst>
              <a:ext uri="{FF2B5EF4-FFF2-40B4-BE49-F238E27FC236}">
                <a16:creationId xmlns:a16="http://schemas.microsoft.com/office/drawing/2014/main" id="{0E1F72CB-6EE7-2C3E-00B7-2A97DA55510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6230" t="8371" r="3205" b="11365"/>
          <a:stretch/>
        </p:blipFill>
        <p:spPr>
          <a:xfrm>
            <a:off x="8821038" y="1360932"/>
            <a:ext cx="502690" cy="4944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" name="Google Shape;281;g1bc901b81b2_0_359">
            <a:extLst>
              <a:ext uri="{FF2B5EF4-FFF2-40B4-BE49-F238E27FC236}">
                <a16:creationId xmlns:a16="http://schemas.microsoft.com/office/drawing/2014/main" id="{6049AAA5-A2E7-90C3-2EB0-9E0CCB2963BE}"/>
              </a:ext>
            </a:extLst>
          </p:cNvPr>
          <p:cNvCxnSpPr>
            <a:cxnSpLocks/>
            <a:stCxn id="10" idx="2"/>
            <a:endCxn id="18" idx="0"/>
          </p:cNvCxnSpPr>
          <p:nvPr/>
        </p:nvCxnSpPr>
        <p:spPr>
          <a:xfrm>
            <a:off x="11943644" y="2667307"/>
            <a:ext cx="118" cy="485056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Google Shape;283;g1bc901b81b2_0_359">
            <a:extLst>
              <a:ext uri="{FF2B5EF4-FFF2-40B4-BE49-F238E27FC236}">
                <a16:creationId xmlns:a16="http://schemas.microsoft.com/office/drawing/2014/main" id="{8CFF6BFE-6C45-3425-9E5A-06498CD1754A}"/>
              </a:ext>
            </a:extLst>
          </p:cNvPr>
          <p:cNvSpPr/>
          <p:nvPr/>
        </p:nvSpPr>
        <p:spPr>
          <a:xfrm>
            <a:off x="6260917" y="2030635"/>
            <a:ext cx="1906516" cy="636673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 w="9525" cap="flat" cmpd="sng">
            <a:solidFill>
              <a:srgbClr val="0F0F0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2000" b="1" dirty="0">
                <a:latin typeface="Calibri" panose="020F0502020204030204" pitchFamily="34" charset="0"/>
                <a:cs typeface="Calibri" panose="020F0502020204030204" pitchFamily="34" charset="0"/>
              </a:rPr>
              <a:t>Environment</a:t>
            </a:r>
            <a:endParaRPr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Google Shape;282;g1bc901b81b2_0_359">
            <a:extLst>
              <a:ext uri="{FF2B5EF4-FFF2-40B4-BE49-F238E27FC236}">
                <a16:creationId xmlns:a16="http://schemas.microsoft.com/office/drawing/2014/main" id="{6AB80A5D-7FE3-0B2B-FDF7-CBF0435D3544}"/>
              </a:ext>
            </a:extLst>
          </p:cNvPr>
          <p:cNvSpPr/>
          <p:nvPr/>
        </p:nvSpPr>
        <p:spPr>
          <a:xfrm>
            <a:off x="10990385" y="2030635"/>
            <a:ext cx="1906516" cy="636673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 w="9525" cap="flat" cmpd="sng">
            <a:solidFill>
              <a:srgbClr val="0F0F0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2000" b="1" dirty="0">
                <a:latin typeface="Calibri" panose="020F0502020204030204" pitchFamily="34" charset="0"/>
                <a:cs typeface="Calibri" panose="020F0502020204030204" pitchFamily="34" charset="0"/>
              </a:rPr>
              <a:t>Agent</a:t>
            </a:r>
            <a:endParaRPr sz="20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11" name="Google Shape;284;g1bc901b81b2_0_359">
            <a:extLst>
              <a:ext uri="{FF2B5EF4-FFF2-40B4-BE49-F238E27FC236}">
                <a16:creationId xmlns:a16="http://schemas.microsoft.com/office/drawing/2014/main" id="{995EDFEA-07C2-9402-4420-C30092BF6F07}"/>
              </a:ext>
            </a:extLst>
          </p:cNvPr>
          <p:cNvCxnSpPr>
            <a:endCxn id="10" idx="1"/>
          </p:cNvCxnSpPr>
          <p:nvPr/>
        </p:nvCxnSpPr>
        <p:spPr>
          <a:xfrm>
            <a:off x="8167155" y="2344042"/>
            <a:ext cx="2823231" cy="4929"/>
          </a:xfrm>
          <a:prstGeom prst="straightConnector1">
            <a:avLst/>
          </a:prstGeom>
          <a:ln>
            <a:headEnd type="none" w="med" len="med"/>
            <a:tailEnd type="stealth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Google Shape;285;g1bc901b81b2_0_359">
            <a:extLst>
              <a:ext uri="{FF2B5EF4-FFF2-40B4-BE49-F238E27FC236}">
                <a16:creationId xmlns:a16="http://schemas.microsoft.com/office/drawing/2014/main" id="{C6A030AB-FE5C-38C0-0937-6775333D59EC}"/>
              </a:ext>
            </a:extLst>
          </p:cNvPr>
          <p:cNvCxnSpPr/>
          <p:nvPr/>
        </p:nvCxnSpPr>
        <p:spPr>
          <a:xfrm rot="10800000">
            <a:off x="7229954" y="4054985"/>
            <a:ext cx="4723809" cy="0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Google Shape;286;g1bc901b81b2_0_359">
            <a:extLst>
              <a:ext uri="{FF2B5EF4-FFF2-40B4-BE49-F238E27FC236}">
                <a16:creationId xmlns:a16="http://schemas.microsoft.com/office/drawing/2014/main" id="{C57C7366-0F20-9989-214F-6C3577A8C62F}"/>
              </a:ext>
            </a:extLst>
          </p:cNvPr>
          <p:cNvCxnSpPr/>
          <p:nvPr/>
        </p:nvCxnSpPr>
        <p:spPr>
          <a:xfrm>
            <a:off x="7219093" y="2677531"/>
            <a:ext cx="0" cy="1377267"/>
          </a:xfrm>
          <a:prstGeom prst="straightConnector1">
            <a:avLst/>
          </a:prstGeom>
          <a:ln>
            <a:headEnd type="stealth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Google Shape;289;g1bc901b81b2_0_359">
            <a:extLst>
              <a:ext uri="{FF2B5EF4-FFF2-40B4-BE49-F238E27FC236}">
                <a16:creationId xmlns:a16="http://schemas.microsoft.com/office/drawing/2014/main" id="{9FCE1EB4-0F3A-A5B4-C226-EA2F377CA111}"/>
              </a:ext>
            </a:extLst>
          </p:cNvPr>
          <p:cNvCxnSpPr/>
          <p:nvPr/>
        </p:nvCxnSpPr>
        <p:spPr>
          <a:xfrm>
            <a:off x="10333225" y="2364506"/>
            <a:ext cx="0" cy="1157923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Google Shape;290;g1bc901b81b2_0_359">
            <a:extLst>
              <a:ext uri="{FF2B5EF4-FFF2-40B4-BE49-F238E27FC236}">
                <a16:creationId xmlns:a16="http://schemas.microsoft.com/office/drawing/2014/main" id="{1E400305-9791-6F1A-000B-DF0248431124}"/>
              </a:ext>
            </a:extLst>
          </p:cNvPr>
          <p:cNvCxnSpPr/>
          <p:nvPr/>
        </p:nvCxnSpPr>
        <p:spPr>
          <a:xfrm rot="10800000" flipH="1">
            <a:off x="10342644" y="3506533"/>
            <a:ext cx="1255799" cy="16020"/>
          </a:xfrm>
          <a:prstGeom prst="straightConnector1">
            <a:avLst/>
          </a:prstGeom>
          <a:ln>
            <a:headEnd type="none" w="med" len="med"/>
            <a:tailEnd type="stealth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A135161-6280-9970-6D06-E3ACEB9D3A6A}"/>
              </a:ext>
            </a:extLst>
          </p:cNvPr>
          <p:cNvGrpSpPr/>
          <p:nvPr/>
        </p:nvGrpSpPr>
        <p:grpSpPr>
          <a:xfrm>
            <a:off x="8483147" y="1936686"/>
            <a:ext cx="1192684" cy="530289"/>
            <a:chOff x="5838311" y="3159970"/>
            <a:chExt cx="1673544" cy="715736"/>
          </a:xfrm>
        </p:grpSpPr>
        <p:sp>
          <p:nvSpPr>
            <p:cNvPr id="25" name="Google Shape;291;g1bc901b81b2_0_359">
              <a:extLst>
                <a:ext uri="{FF2B5EF4-FFF2-40B4-BE49-F238E27FC236}">
                  <a16:creationId xmlns:a16="http://schemas.microsoft.com/office/drawing/2014/main" id="{E8726716-D265-EF73-10CA-159FBB3B86FF}"/>
                </a:ext>
              </a:extLst>
            </p:cNvPr>
            <p:cNvSpPr/>
            <p:nvPr/>
          </p:nvSpPr>
          <p:spPr>
            <a:xfrm>
              <a:off x="5838311" y="3489288"/>
              <a:ext cx="402916" cy="386418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Google Shape;292;g1bc901b81b2_0_359">
              <a:extLst>
                <a:ext uri="{FF2B5EF4-FFF2-40B4-BE49-F238E27FC236}">
                  <a16:creationId xmlns:a16="http://schemas.microsoft.com/office/drawing/2014/main" id="{A67397D5-856B-2568-435D-28ACC43BCA00}"/>
                </a:ext>
              </a:extLst>
            </p:cNvPr>
            <p:cNvSpPr/>
            <p:nvPr/>
          </p:nvSpPr>
          <p:spPr>
            <a:xfrm>
              <a:off x="6261855" y="3489288"/>
              <a:ext cx="402916" cy="386418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7" name="Google Shape;293;g1bc901b81b2_0_359">
              <a:extLst>
                <a:ext uri="{FF2B5EF4-FFF2-40B4-BE49-F238E27FC236}">
                  <a16:creationId xmlns:a16="http://schemas.microsoft.com/office/drawing/2014/main" id="{05F6604D-6014-D882-B3D2-AEAE5F6FF21D}"/>
                </a:ext>
              </a:extLst>
            </p:cNvPr>
            <p:cNvSpPr/>
            <p:nvPr/>
          </p:nvSpPr>
          <p:spPr>
            <a:xfrm>
              <a:off x="6685397" y="3489288"/>
              <a:ext cx="402916" cy="386418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8" name="Google Shape;294;g1bc901b81b2_0_359">
              <a:extLst>
                <a:ext uri="{FF2B5EF4-FFF2-40B4-BE49-F238E27FC236}">
                  <a16:creationId xmlns:a16="http://schemas.microsoft.com/office/drawing/2014/main" id="{4D5D91F7-3B0A-EA94-9752-F44D51953639}"/>
                </a:ext>
              </a:extLst>
            </p:cNvPr>
            <p:cNvSpPr/>
            <p:nvPr/>
          </p:nvSpPr>
          <p:spPr>
            <a:xfrm>
              <a:off x="6033281" y="3159970"/>
              <a:ext cx="436991" cy="322205"/>
            </a:xfrm>
            <a:custGeom>
              <a:avLst/>
              <a:gdLst/>
              <a:ahLst/>
              <a:cxnLst/>
              <a:rect l="l" t="t" r="r" b="b"/>
              <a:pathLst>
                <a:path w="10117" h="7123" extrusionOk="0">
                  <a:moveTo>
                    <a:pt x="0" y="7123"/>
                  </a:moveTo>
                  <a:cubicBezTo>
                    <a:pt x="519" y="6034"/>
                    <a:pt x="1816" y="1598"/>
                    <a:pt x="3113" y="586"/>
                  </a:cubicBezTo>
                  <a:cubicBezTo>
                    <a:pt x="4410" y="-426"/>
                    <a:pt x="6615" y="-36"/>
                    <a:pt x="7782" y="1053"/>
                  </a:cubicBezTo>
                  <a:cubicBezTo>
                    <a:pt x="8949" y="2143"/>
                    <a:pt x="9728" y="6111"/>
                    <a:pt x="10117" y="7123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sp>
        <p:sp>
          <p:nvSpPr>
            <p:cNvPr id="29" name="Google Shape;295;g1bc901b81b2_0_359">
              <a:extLst>
                <a:ext uri="{FF2B5EF4-FFF2-40B4-BE49-F238E27FC236}">
                  <a16:creationId xmlns:a16="http://schemas.microsoft.com/office/drawing/2014/main" id="{43F310B2-657F-4BC4-0CC4-CA02F7080F4F}"/>
                </a:ext>
              </a:extLst>
            </p:cNvPr>
            <p:cNvSpPr/>
            <p:nvPr/>
          </p:nvSpPr>
          <p:spPr>
            <a:xfrm>
              <a:off x="6446608" y="3159970"/>
              <a:ext cx="436991" cy="322205"/>
            </a:xfrm>
            <a:custGeom>
              <a:avLst/>
              <a:gdLst/>
              <a:ahLst/>
              <a:cxnLst/>
              <a:rect l="l" t="t" r="r" b="b"/>
              <a:pathLst>
                <a:path w="10117" h="7123" extrusionOk="0">
                  <a:moveTo>
                    <a:pt x="0" y="7123"/>
                  </a:moveTo>
                  <a:cubicBezTo>
                    <a:pt x="519" y="6034"/>
                    <a:pt x="1816" y="1598"/>
                    <a:pt x="3113" y="586"/>
                  </a:cubicBezTo>
                  <a:cubicBezTo>
                    <a:pt x="4410" y="-426"/>
                    <a:pt x="6615" y="-36"/>
                    <a:pt x="7782" y="1053"/>
                  </a:cubicBezTo>
                  <a:cubicBezTo>
                    <a:pt x="8949" y="2143"/>
                    <a:pt x="9728" y="6111"/>
                    <a:pt x="10117" y="7123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sp>
        <p:sp>
          <p:nvSpPr>
            <p:cNvPr id="30" name="Google Shape;296;g1bc901b81b2_0_359">
              <a:extLst>
                <a:ext uri="{FF2B5EF4-FFF2-40B4-BE49-F238E27FC236}">
                  <a16:creationId xmlns:a16="http://schemas.microsoft.com/office/drawing/2014/main" id="{99226B12-DD53-BDCF-0BFC-15F5A460DF14}"/>
                </a:ext>
              </a:extLst>
            </p:cNvPr>
            <p:cNvSpPr/>
            <p:nvPr/>
          </p:nvSpPr>
          <p:spPr>
            <a:xfrm>
              <a:off x="7108939" y="3489288"/>
              <a:ext cx="402916" cy="386418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1" name="Google Shape;297;g1bc901b81b2_0_359">
              <a:extLst>
                <a:ext uri="{FF2B5EF4-FFF2-40B4-BE49-F238E27FC236}">
                  <a16:creationId xmlns:a16="http://schemas.microsoft.com/office/drawing/2014/main" id="{10EE1B5E-9432-CA2D-1D40-B4848266B945}"/>
                </a:ext>
              </a:extLst>
            </p:cNvPr>
            <p:cNvSpPr/>
            <p:nvPr/>
          </p:nvSpPr>
          <p:spPr>
            <a:xfrm>
              <a:off x="6883585" y="3159970"/>
              <a:ext cx="436991" cy="322205"/>
            </a:xfrm>
            <a:custGeom>
              <a:avLst/>
              <a:gdLst/>
              <a:ahLst/>
              <a:cxnLst/>
              <a:rect l="l" t="t" r="r" b="b"/>
              <a:pathLst>
                <a:path w="10117" h="7123" extrusionOk="0">
                  <a:moveTo>
                    <a:pt x="0" y="7123"/>
                  </a:moveTo>
                  <a:cubicBezTo>
                    <a:pt x="519" y="6034"/>
                    <a:pt x="1816" y="1598"/>
                    <a:pt x="3113" y="586"/>
                  </a:cubicBezTo>
                  <a:cubicBezTo>
                    <a:pt x="4410" y="-426"/>
                    <a:pt x="6615" y="-36"/>
                    <a:pt x="7782" y="1053"/>
                  </a:cubicBezTo>
                  <a:cubicBezTo>
                    <a:pt x="8949" y="2143"/>
                    <a:pt x="9728" y="6111"/>
                    <a:pt x="10117" y="7123"/>
                  </a:cubicBez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sp>
      </p:grpSp>
      <p:sp>
        <p:nvSpPr>
          <p:cNvPr id="17" name="Google Shape;298;g1bc901b81b2_0_359">
            <a:extLst>
              <a:ext uri="{FF2B5EF4-FFF2-40B4-BE49-F238E27FC236}">
                <a16:creationId xmlns:a16="http://schemas.microsoft.com/office/drawing/2014/main" id="{4809D709-1E49-639B-A637-ED1BE9EFB4E7}"/>
              </a:ext>
            </a:extLst>
          </p:cNvPr>
          <p:cNvSpPr txBox="1"/>
          <p:nvPr/>
        </p:nvSpPr>
        <p:spPr>
          <a:xfrm>
            <a:off x="9469052" y="1833760"/>
            <a:ext cx="1667228" cy="364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observation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8" name="Google Shape;299;g1bc901b81b2_0_359">
            <a:extLst>
              <a:ext uri="{FF2B5EF4-FFF2-40B4-BE49-F238E27FC236}">
                <a16:creationId xmlns:a16="http://schemas.microsoft.com/office/drawing/2014/main" id="{303C5079-374D-EC0F-FE3C-FE32C3AEA30A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16422" t="21164" r="13784" b="12842"/>
          <a:stretch/>
        </p:blipFill>
        <p:spPr>
          <a:xfrm>
            <a:off x="11592231" y="3152363"/>
            <a:ext cx="703057" cy="723883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301;g1bc901b81b2_0_359">
            <a:extLst>
              <a:ext uri="{FF2B5EF4-FFF2-40B4-BE49-F238E27FC236}">
                <a16:creationId xmlns:a16="http://schemas.microsoft.com/office/drawing/2014/main" id="{09E39A5C-CBFE-F365-2989-275619841F60}"/>
              </a:ext>
            </a:extLst>
          </p:cNvPr>
          <p:cNvSpPr txBox="1"/>
          <p:nvPr/>
        </p:nvSpPr>
        <p:spPr>
          <a:xfrm>
            <a:off x="8577611" y="3649120"/>
            <a:ext cx="1420511" cy="410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2400" dirty="0" err="1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action</a:t>
            </a:r>
            <a:endParaRPr sz="2400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0" name="Google Shape;285;g1bc901b81b2_0_359">
            <a:extLst>
              <a:ext uri="{FF2B5EF4-FFF2-40B4-BE49-F238E27FC236}">
                <a16:creationId xmlns:a16="http://schemas.microsoft.com/office/drawing/2014/main" id="{67BB077E-7071-6EC2-05C9-D4957D4B38D4}"/>
              </a:ext>
            </a:extLst>
          </p:cNvPr>
          <p:cNvCxnSpPr>
            <a:cxnSpLocks/>
            <a:stCxn id="18" idx="2"/>
          </p:cNvCxnSpPr>
          <p:nvPr/>
        </p:nvCxnSpPr>
        <p:spPr>
          <a:xfrm flipH="1">
            <a:off x="11943644" y="3876247"/>
            <a:ext cx="118" cy="214816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21" name="Google Shape;300;g1bc901b81b2_0_359">
            <a:extLst>
              <a:ext uri="{FF2B5EF4-FFF2-40B4-BE49-F238E27FC236}">
                <a16:creationId xmlns:a16="http://schemas.microsoft.com/office/drawing/2014/main" id="{FA7B7ACF-1675-6F3A-C60A-6779FFC3A6FD}"/>
              </a:ext>
            </a:extLst>
          </p:cNvPr>
          <p:cNvPicPr preferRelativeResize="0"/>
          <p:nvPr/>
        </p:nvPicPr>
        <p:blipFill rotWithShape="1">
          <a:blip r:embed="rId6">
            <a:alphaModFix/>
          </a:blip>
          <a:srcRect l="16368" t="21218" r="13588" b="12617"/>
          <a:stretch/>
        </p:blipFill>
        <p:spPr>
          <a:xfrm>
            <a:off x="11582813" y="3147793"/>
            <a:ext cx="702977" cy="722823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98;g1bc901b81b2_0_359">
            <a:extLst>
              <a:ext uri="{FF2B5EF4-FFF2-40B4-BE49-F238E27FC236}">
                <a16:creationId xmlns:a16="http://schemas.microsoft.com/office/drawing/2014/main" id="{B6D05C67-3A66-999F-814C-9362FE05CD8E}"/>
              </a:ext>
            </a:extLst>
          </p:cNvPr>
          <p:cNvSpPr txBox="1"/>
          <p:nvPr/>
        </p:nvSpPr>
        <p:spPr>
          <a:xfrm>
            <a:off x="9469051" y="1610787"/>
            <a:ext cx="1667228" cy="3648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delayed</a:t>
            </a:r>
            <a:endParaRPr sz="2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3" name="Google Shape;301;g1bc901b81b2_0_359">
            <a:extLst>
              <a:ext uri="{FF2B5EF4-FFF2-40B4-BE49-F238E27FC236}">
                <a16:creationId xmlns:a16="http://schemas.microsoft.com/office/drawing/2014/main" id="{165BB1C3-B4CF-0056-ED71-728DB1947559}"/>
              </a:ext>
            </a:extLst>
          </p:cNvPr>
          <p:cNvSpPr txBox="1"/>
          <p:nvPr/>
        </p:nvSpPr>
        <p:spPr>
          <a:xfrm>
            <a:off x="8575986" y="3435748"/>
            <a:ext cx="1420510" cy="410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sz="2400" dirty="0" err="1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safe</a:t>
            </a:r>
            <a:endParaRPr sz="2400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4" name="Google Shape;281;g1bc901b81b2_0_359">
            <a:extLst>
              <a:ext uri="{FF2B5EF4-FFF2-40B4-BE49-F238E27FC236}">
                <a16:creationId xmlns:a16="http://schemas.microsoft.com/office/drawing/2014/main" id="{F63C4291-BCA2-3F01-978F-80EE7416F210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11943861" y="2667308"/>
            <a:ext cx="10119" cy="1387491"/>
          </a:xfrm>
          <a:prstGeom prst="straightConnector1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21998F7-5DE2-4828-28C2-7BF625126408}"/>
              </a:ext>
            </a:extLst>
          </p:cNvPr>
          <p:cNvSpPr txBox="1"/>
          <p:nvPr/>
        </p:nvSpPr>
        <p:spPr>
          <a:xfrm>
            <a:off x="376625" y="2666106"/>
            <a:ext cx="65011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919155" indent="-392556">
              <a:spcBef>
                <a:spcPts val="2010"/>
              </a:spcBef>
              <a:buSzPts val="2550"/>
              <a:buChar char="●"/>
            </a:pPr>
            <a:r>
              <a:rPr lang="de-AT" sz="2400" dirty="0">
                <a:solidFill>
                  <a:schemeClr val="tx1"/>
                </a:solidFill>
              </a:rPr>
              <a:t>But </a:t>
            </a:r>
            <a:r>
              <a:rPr lang="de-AT" sz="2400" dirty="0" err="1">
                <a:solidFill>
                  <a:schemeClr val="tx1"/>
                </a:solidFill>
              </a:rPr>
              <a:t>information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dirty="0" err="1">
                <a:solidFill>
                  <a:schemeClr val="tx1"/>
                </a:solidFill>
              </a:rPr>
              <a:t>may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dirty="0" err="1">
                <a:solidFill>
                  <a:schemeClr val="tx1"/>
                </a:solidFill>
              </a:rPr>
              <a:t>be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dirty="0" err="1">
                <a:solidFill>
                  <a:schemeClr val="tx1"/>
                </a:solidFill>
              </a:rPr>
              <a:t>delayed</a:t>
            </a:r>
            <a:r>
              <a:rPr lang="de-AT" sz="2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0B90A22-2025-51B4-33C8-FAF8EF2CEF45}"/>
              </a:ext>
            </a:extLst>
          </p:cNvPr>
          <p:cNvSpPr txBox="1"/>
          <p:nvPr/>
        </p:nvSpPr>
        <p:spPr>
          <a:xfrm>
            <a:off x="307455" y="6972979"/>
            <a:ext cx="9048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1800" dirty="0"/>
              <a:t>📖 Könighofer et al., </a:t>
            </a:r>
            <a:r>
              <a:rPr lang="en-AT" sz="1800" i="1" dirty="0"/>
              <a:t>Safe Reinforcement Learning via Shielding,</a:t>
            </a:r>
            <a:r>
              <a:rPr lang="en-AT" sz="1800" dirty="0"/>
              <a:t> AAAI 2018</a:t>
            </a:r>
          </a:p>
        </p:txBody>
      </p:sp>
      <p:pic>
        <p:nvPicPr>
          <p:cNvPr id="3" name="Picture 2" descr="A shadow of a tree and a sign&#10;&#10;Description automatically generated">
            <a:extLst>
              <a:ext uri="{FF2B5EF4-FFF2-40B4-BE49-F238E27FC236}">
                <a16:creationId xmlns:a16="http://schemas.microsoft.com/office/drawing/2014/main" id="{C0AAB339-2105-C64E-B757-BB9107C0E5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5624" y="4642132"/>
            <a:ext cx="4945375" cy="1749627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636"/>
    </mc:Choice>
    <mc:Fallback xmlns="">
      <p:transition spd="slow" advTm="466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8" grpId="0" build="p"/>
      <p:bldP spid="5" grpId="0" animBg="1"/>
      <p:bldP spid="22" grpId="0"/>
      <p:bldP spid="23" grpId="0"/>
      <p:bldP spid="23" grpId="1"/>
      <p:bldP spid="23" grpId="2"/>
      <p:bldP spid="33" grpId="0"/>
      <p:bldP spid="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bd681ff940_0_4"/>
          <p:cNvSpPr txBox="1">
            <a:spLocks noGrp="1"/>
          </p:cNvSpPr>
          <p:nvPr>
            <p:ph type="title"/>
          </p:nvPr>
        </p:nvSpPr>
        <p:spPr>
          <a:xfrm>
            <a:off x="885139" y="885988"/>
            <a:ext cx="11939111" cy="762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3400"/>
            </a:pPr>
            <a:r>
              <a:rPr lang="de-AT" b="1" dirty="0"/>
              <a:t>Shield Synthesis  -  </a:t>
            </a:r>
            <a:r>
              <a:rPr lang="de-AT" b="1" dirty="0" err="1"/>
              <a:t>Safety</a:t>
            </a:r>
            <a:r>
              <a:rPr lang="de-AT" b="1" dirty="0"/>
              <a:t> Games</a:t>
            </a:r>
            <a:endParaRPr dirty="0"/>
          </a:p>
        </p:txBody>
      </p:sp>
      <p:sp>
        <p:nvSpPr>
          <p:cNvPr id="480" name="Google Shape;480;g1bd681ff940_0_4"/>
          <p:cNvSpPr txBox="1">
            <a:spLocks noGrp="1"/>
          </p:cNvSpPr>
          <p:nvPr>
            <p:ph type="sldNum" idx="12"/>
          </p:nvPr>
        </p:nvSpPr>
        <p:spPr>
          <a:xfrm>
            <a:off x="2" y="700556"/>
            <a:ext cx="614249" cy="61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5134" rIns="0" bIns="65134" anchor="ctr" anchorCtr="0">
            <a:noAutofit/>
          </a:bodyPr>
          <a:lstStyle/>
          <a:p>
            <a:fld id="{00000000-1234-1234-1234-123412341234}" type="slidenum">
              <a:rPr lang="de-AT"/>
              <a:pPr/>
              <a:t>3</a:t>
            </a:fld>
            <a:endParaRPr/>
          </a:p>
        </p:txBody>
      </p:sp>
      <p:sp>
        <p:nvSpPr>
          <p:cNvPr id="484" name="Google Shape;484;g1bd681ff940_0_4"/>
          <p:cNvSpPr/>
          <p:nvPr/>
        </p:nvSpPr>
        <p:spPr>
          <a:xfrm>
            <a:off x="8420512" y="2015097"/>
            <a:ext cx="1573166" cy="347984"/>
          </a:xfrm>
          <a:prstGeom prst="roundRect">
            <a:avLst>
              <a:gd name="adj" fmla="val 16667"/>
            </a:avLst>
          </a:prstGeom>
          <a:solidFill>
            <a:srgbClr val="DD7E6B"/>
          </a:solidFill>
          <a:ln w="19050" cap="flat" cmpd="sng">
            <a:solidFill>
              <a:srgbClr val="CC412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de-AT" sz="180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Environment</a:t>
            </a:r>
            <a:endParaRPr sz="180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g1bd681ff940_0_4"/>
          <p:cNvSpPr/>
          <p:nvPr/>
        </p:nvSpPr>
        <p:spPr>
          <a:xfrm>
            <a:off x="10817416" y="2015079"/>
            <a:ext cx="1579800" cy="347984"/>
          </a:xfrm>
          <a:prstGeom prst="roundRect">
            <a:avLst>
              <a:gd name="adj" fmla="val 16667"/>
            </a:avLst>
          </a:prstGeom>
          <a:solidFill>
            <a:srgbClr val="9FC5E8"/>
          </a:solidFill>
          <a:ln w="1905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de-AT" sz="1809" dirty="0">
                <a:solidFill>
                  <a:srgbClr val="0F0F0F"/>
                </a:solidFill>
                <a:latin typeface="Calibri"/>
                <a:ea typeface="Calibri"/>
                <a:cs typeface="Calibri"/>
                <a:sym typeface="Calibri"/>
              </a:rPr>
              <a:t>Agent</a:t>
            </a:r>
            <a:endParaRPr sz="1809" dirty="0">
              <a:solidFill>
                <a:srgbClr val="0F0F0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6" name="Google Shape;486;g1bd681ff940_0_4"/>
          <p:cNvCxnSpPr>
            <a:stCxn id="484" idx="0"/>
            <a:endCxn id="485" idx="0"/>
          </p:cNvCxnSpPr>
          <p:nvPr/>
        </p:nvCxnSpPr>
        <p:spPr>
          <a:xfrm rot="-5400000" flipH="1">
            <a:off x="10406946" y="815246"/>
            <a:ext cx="603" cy="2400306"/>
          </a:xfrm>
          <a:prstGeom prst="curvedConnector3">
            <a:avLst>
              <a:gd name="adj1" fmla="val -39691500"/>
            </a:avLst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</p:cxnSp>
      <p:sp>
        <p:nvSpPr>
          <p:cNvPr id="487" name="Google Shape;487;g1bd681ff940_0_4"/>
          <p:cNvSpPr txBox="1"/>
          <p:nvPr/>
        </p:nvSpPr>
        <p:spPr>
          <a:xfrm>
            <a:off x="9670610" y="1167220"/>
            <a:ext cx="1747761" cy="64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45936" rIns="91896" bIns="45936" anchor="t" anchorCtr="0">
            <a:spAutoFit/>
          </a:bodyPr>
          <a:lstStyle/>
          <a:p>
            <a:pPr algn="ctr"/>
            <a:endParaRPr sz="1809" dirty="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de-AT" sz="1809" dirty="0" err="1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observations</a:t>
            </a:r>
            <a:endParaRPr sz="1809" dirty="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8" name="Google Shape;488;g1bd681ff940_0_4"/>
          <p:cNvCxnSpPr>
            <a:stCxn id="485" idx="2"/>
            <a:endCxn id="484" idx="2"/>
          </p:cNvCxnSpPr>
          <p:nvPr/>
        </p:nvCxnSpPr>
        <p:spPr>
          <a:xfrm rot="5400000">
            <a:off x="10406861" y="1163212"/>
            <a:ext cx="603" cy="2400306"/>
          </a:xfrm>
          <a:prstGeom prst="curvedConnector3">
            <a:avLst>
              <a:gd name="adj1" fmla="val 39691500"/>
            </a:avLst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</p:cxnSp>
      <p:sp>
        <p:nvSpPr>
          <p:cNvPr id="489" name="Google Shape;489;g1bd681ff940_0_4"/>
          <p:cNvSpPr txBox="1"/>
          <p:nvPr/>
        </p:nvSpPr>
        <p:spPr>
          <a:xfrm>
            <a:off x="10068352" y="2521734"/>
            <a:ext cx="952282" cy="371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45936" rIns="91896" bIns="45936" anchor="t" anchorCtr="0">
            <a:spAutoFit/>
          </a:bodyPr>
          <a:lstStyle/>
          <a:p>
            <a:r>
              <a:rPr lang="de-AT" sz="1809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actions</a:t>
            </a:r>
            <a:endParaRPr sz="1809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g1bd681ff940_0_4"/>
          <p:cNvSpPr/>
          <p:nvPr/>
        </p:nvSpPr>
        <p:spPr>
          <a:xfrm>
            <a:off x="8420512" y="1721521"/>
            <a:ext cx="374520" cy="225556"/>
          </a:xfrm>
          <a:prstGeom prst="rect">
            <a:avLst/>
          </a:prstGeom>
          <a:solidFill>
            <a:srgbClr val="DD7E6B"/>
          </a:solidFill>
          <a:ln w="19050" cap="flat" cmpd="sng">
            <a:solidFill>
              <a:srgbClr val="CC412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0F0F0F"/>
              </a:buClr>
              <a:buSzPts val="1800"/>
            </a:pPr>
            <a:endParaRPr sz="1809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g1bd681ff940_0_4"/>
          <p:cNvSpPr/>
          <p:nvPr/>
        </p:nvSpPr>
        <p:spPr>
          <a:xfrm>
            <a:off x="12513632" y="1707041"/>
            <a:ext cx="449304" cy="278629"/>
          </a:xfrm>
          <a:prstGeom prst="ellipse">
            <a:avLst/>
          </a:prstGeom>
          <a:solidFill>
            <a:srgbClr val="9FC5E8"/>
          </a:solidFill>
          <a:ln w="1905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0F0F0F"/>
              </a:buClr>
              <a:buSzPts val="1800"/>
            </a:pPr>
            <a:endParaRPr sz="1809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g1bd681ff940_0_4"/>
          <p:cNvSpPr txBox="1"/>
          <p:nvPr/>
        </p:nvSpPr>
        <p:spPr>
          <a:xfrm>
            <a:off x="7643061" y="1694236"/>
            <a:ext cx="797288" cy="371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45936" rIns="91896" bIns="45936" anchor="t" anchorCtr="0">
            <a:spAutoFit/>
          </a:bodyPr>
          <a:lstStyle/>
          <a:p>
            <a:r>
              <a:rPr lang="de-AT" sz="1809">
                <a:latin typeface="Calibri"/>
                <a:ea typeface="Calibri"/>
                <a:cs typeface="Calibri"/>
                <a:sym typeface="Calibri"/>
              </a:rPr>
              <a:t>Player</a:t>
            </a:r>
            <a:endParaRPr sz="180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g1bd681ff940_0_4"/>
          <p:cNvSpPr txBox="1"/>
          <p:nvPr/>
        </p:nvSpPr>
        <p:spPr>
          <a:xfrm>
            <a:off x="11716254" y="1696069"/>
            <a:ext cx="797288" cy="371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45936" rIns="91896" bIns="45936" anchor="t" anchorCtr="0">
            <a:spAutoFit/>
          </a:bodyPr>
          <a:lstStyle/>
          <a:p>
            <a:r>
              <a:rPr lang="de-AT" sz="1809">
                <a:latin typeface="Calibri"/>
                <a:ea typeface="Calibri"/>
                <a:cs typeface="Calibri"/>
                <a:sym typeface="Calibri"/>
              </a:rPr>
              <a:t>Player</a:t>
            </a:r>
            <a:endParaRPr sz="180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2" name="Google Shape;482;g1bd681ff940_0_4"/>
          <p:cNvSpPr/>
          <p:nvPr/>
        </p:nvSpPr>
        <p:spPr>
          <a:xfrm>
            <a:off x="2529423" y="1888512"/>
            <a:ext cx="542783" cy="542783"/>
          </a:xfrm>
          <a:prstGeom prst="ellipse">
            <a:avLst/>
          </a:prstGeom>
          <a:solidFill>
            <a:srgbClr val="C00000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0F0F0F"/>
              </a:buClr>
              <a:buSzPts val="1600"/>
            </a:pPr>
            <a:endParaRPr sz="1608" baseline="-25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3" name="Google Shape;483;g1bd681ff940_0_4" descr="Accident Background PNG | PNG All"/>
          <p:cNvPicPr preferRelativeResize="0"/>
          <p:nvPr/>
        </p:nvPicPr>
        <p:blipFill rotWithShape="1">
          <a:blip r:embed="rId4">
            <a:alphaModFix/>
          </a:blip>
          <a:srcRect r="4970" b="29542"/>
          <a:stretch/>
        </p:blipFill>
        <p:spPr>
          <a:xfrm>
            <a:off x="1209587" y="1500565"/>
            <a:ext cx="1255366" cy="930776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g1bd681ff940_0_4"/>
          <p:cNvSpPr/>
          <p:nvPr/>
        </p:nvSpPr>
        <p:spPr>
          <a:xfrm>
            <a:off x="1858153" y="5215491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496" name="Google Shape;496;g1bd681ff940_0_4"/>
          <p:cNvSpPr/>
          <p:nvPr/>
        </p:nvSpPr>
        <p:spPr>
          <a:xfrm>
            <a:off x="1889815" y="5247907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0</a:t>
            </a:r>
            <a:endParaRPr sz="1407"/>
          </a:p>
        </p:txBody>
      </p:sp>
      <p:sp>
        <p:nvSpPr>
          <p:cNvPr id="497" name="Google Shape;497;g1bd681ff940_0_4"/>
          <p:cNvSpPr/>
          <p:nvPr/>
        </p:nvSpPr>
        <p:spPr>
          <a:xfrm>
            <a:off x="3545202" y="5193025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498" name="Google Shape;498;g1bd681ff940_0_4"/>
          <p:cNvSpPr/>
          <p:nvPr/>
        </p:nvSpPr>
        <p:spPr>
          <a:xfrm>
            <a:off x="3572492" y="5220466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 dirty="0"/>
              <a:t>s</a:t>
            </a:r>
            <a:r>
              <a:rPr lang="de-AT" sz="1407" baseline="-25000" dirty="0"/>
              <a:t>1</a:t>
            </a:r>
            <a:endParaRPr sz="1407" dirty="0"/>
          </a:p>
        </p:txBody>
      </p:sp>
      <p:sp>
        <p:nvSpPr>
          <p:cNvPr id="499" name="Google Shape;499;g1bd681ff940_0_4"/>
          <p:cNvSpPr/>
          <p:nvPr/>
        </p:nvSpPr>
        <p:spPr>
          <a:xfrm>
            <a:off x="5294069" y="5215491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0" name="Google Shape;500;g1bd681ff940_0_4"/>
          <p:cNvSpPr/>
          <p:nvPr/>
        </p:nvSpPr>
        <p:spPr>
          <a:xfrm>
            <a:off x="5325731" y="5247907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2</a:t>
            </a:r>
            <a:endParaRPr sz="1407"/>
          </a:p>
        </p:txBody>
      </p:sp>
      <p:sp>
        <p:nvSpPr>
          <p:cNvPr id="501" name="Google Shape;501;g1bd681ff940_0_4"/>
          <p:cNvSpPr/>
          <p:nvPr/>
        </p:nvSpPr>
        <p:spPr>
          <a:xfrm>
            <a:off x="3560280" y="3581111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2" name="Google Shape;502;g1bd681ff940_0_4"/>
          <p:cNvSpPr/>
          <p:nvPr/>
        </p:nvSpPr>
        <p:spPr>
          <a:xfrm>
            <a:off x="3591942" y="3613527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4</a:t>
            </a:r>
            <a:endParaRPr sz="1407"/>
          </a:p>
        </p:txBody>
      </p:sp>
      <p:sp>
        <p:nvSpPr>
          <p:cNvPr id="503" name="Google Shape;503;g1bd681ff940_0_4"/>
          <p:cNvSpPr/>
          <p:nvPr/>
        </p:nvSpPr>
        <p:spPr>
          <a:xfrm>
            <a:off x="3879517" y="2167187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4" name="Google Shape;504;g1bd681ff940_0_4"/>
          <p:cNvSpPr/>
          <p:nvPr/>
        </p:nvSpPr>
        <p:spPr>
          <a:xfrm>
            <a:off x="3911179" y="2199603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6</a:t>
            </a:r>
            <a:endParaRPr sz="1407"/>
          </a:p>
        </p:txBody>
      </p:sp>
      <p:sp>
        <p:nvSpPr>
          <p:cNvPr id="505" name="Google Shape;505;g1bd681ff940_0_4"/>
          <p:cNvSpPr/>
          <p:nvPr/>
        </p:nvSpPr>
        <p:spPr>
          <a:xfrm>
            <a:off x="8687894" y="4372381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6" name="Google Shape;506;g1bd681ff940_0_4"/>
          <p:cNvSpPr/>
          <p:nvPr/>
        </p:nvSpPr>
        <p:spPr>
          <a:xfrm>
            <a:off x="8719556" y="4404797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8</a:t>
            </a:r>
            <a:endParaRPr sz="1407"/>
          </a:p>
        </p:txBody>
      </p:sp>
      <p:sp>
        <p:nvSpPr>
          <p:cNvPr id="507" name="Google Shape;507;g1bd681ff940_0_4"/>
          <p:cNvSpPr/>
          <p:nvPr/>
        </p:nvSpPr>
        <p:spPr>
          <a:xfrm>
            <a:off x="6964533" y="3637752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8" name="Google Shape;508;g1bd681ff940_0_4"/>
          <p:cNvSpPr/>
          <p:nvPr/>
        </p:nvSpPr>
        <p:spPr>
          <a:xfrm>
            <a:off x="6996195" y="3670168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10</a:t>
            </a:r>
            <a:endParaRPr sz="1407"/>
          </a:p>
        </p:txBody>
      </p:sp>
      <p:sp>
        <p:nvSpPr>
          <p:cNvPr id="509" name="Google Shape;509;g1bd681ff940_0_4"/>
          <p:cNvSpPr/>
          <p:nvPr/>
        </p:nvSpPr>
        <p:spPr>
          <a:xfrm>
            <a:off x="7040070" y="5193025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510" name="Google Shape;510;g1bd681ff940_0_4"/>
          <p:cNvSpPr/>
          <p:nvPr/>
        </p:nvSpPr>
        <p:spPr>
          <a:xfrm>
            <a:off x="7067360" y="5220466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3</a:t>
            </a:r>
            <a:endParaRPr sz="1407"/>
          </a:p>
        </p:txBody>
      </p:sp>
      <p:sp>
        <p:nvSpPr>
          <p:cNvPr id="511" name="Google Shape;511;g1bd681ff940_0_4"/>
          <p:cNvSpPr/>
          <p:nvPr/>
        </p:nvSpPr>
        <p:spPr>
          <a:xfrm>
            <a:off x="1843076" y="3568233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512" name="Google Shape;512;g1bd681ff940_0_4"/>
          <p:cNvSpPr/>
          <p:nvPr/>
        </p:nvSpPr>
        <p:spPr>
          <a:xfrm>
            <a:off x="1870366" y="3595674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5</a:t>
            </a:r>
            <a:endParaRPr sz="1407"/>
          </a:p>
        </p:txBody>
      </p:sp>
      <p:sp>
        <p:nvSpPr>
          <p:cNvPr id="513" name="Google Shape;513;g1bd681ff940_0_4"/>
          <p:cNvSpPr/>
          <p:nvPr/>
        </p:nvSpPr>
        <p:spPr>
          <a:xfrm>
            <a:off x="5806697" y="2356910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514" name="Google Shape;514;g1bd681ff940_0_4"/>
          <p:cNvSpPr/>
          <p:nvPr/>
        </p:nvSpPr>
        <p:spPr>
          <a:xfrm>
            <a:off x="5833987" y="2384351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7</a:t>
            </a:r>
            <a:endParaRPr sz="1407"/>
          </a:p>
        </p:txBody>
      </p:sp>
      <p:sp>
        <p:nvSpPr>
          <p:cNvPr id="515" name="Google Shape;515;g1bd681ff940_0_4"/>
          <p:cNvSpPr/>
          <p:nvPr/>
        </p:nvSpPr>
        <p:spPr>
          <a:xfrm>
            <a:off x="5247329" y="3615286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516" name="Google Shape;516;g1bd681ff940_0_4"/>
          <p:cNvSpPr/>
          <p:nvPr/>
        </p:nvSpPr>
        <p:spPr>
          <a:xfrm>
            <a:off x="5274619" y="3642727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9</a:t>
            </a:r>
            <a:endParaRPr sz="1407"/>
          </a:p>
        </p:txBody>
      </p:sp>
      <p:cxnSp>
        <p:nvCxnSpPr>
          <p:cNvPr id="517" name="Google Shape;517;g1bd681ff940_0_4"/>
          <p:cNvCxnSpPr>
            <a:endCxn id="512" idx="4"/>
          </p:cNvCxnSpPr>
          <p:nvPr/>
        </p:nvCxnSpPr>
        <p:spPr>
          <a:xfrm rot="10800000" flipH="1">
            <a:off x="2108135" y="4083576"/>
            <a:ext cx="6332" cy="1130194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8" name="Google Shape;518;g1bd681ff940_0_4"/>
          <p:cNvCxnSpPr/>
          <p:nvPr/>
        </p:nvCxnSpPr>
        <p:spPr>
          <a:xfrm rot="10800000" flipH="1">
            <a:off x="2111301" y="4075496"/>
            <a:ext cx="6332" cy="1130194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9" name="Google Shape;519;g1bd681ff940_0_4"/>
          <p:cNvCxnSpPr>
            <a:endCxn id="498" idx="2"/>
          </p:cNvCxnSpPr>
          <p:nvPr/>
        </p:nvCxnSpPr>
        <p:spPr>
          <a:xfrm rot="10800000" flipH="1">
            <a:off x="2324092" y="5464417"/>
            <a:ext cx="1248400" cy="1326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0" name="Google Shape;520;g1bd681ff940_0_4"/>
          <p:cNvCxnSpPr>
            <a:endCxn id="510" idx="2"/>
          </p:cNvCxnSpPr>
          <p:nvPr/>
        </p:nvCxnSpPr>
        <p:spPr>
          <a:xfrm>
            <a:off x="5802676" y="5453863"/>
            <a:ext cx="1264684" cy="10554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1" name="Google Shape;521;g1bd681ff940_0_4"/>
          <p:cNvCxnSpPr>
            <a:endCxn id="512" idx="5"/>
          </p:cNvCxnSpPr>
          <p:nvPr/>
        </p:nvCxnSpPr>
        <p:spPr>
          <a:xfrm rot="10800000">
            <a:off x="2287073" y="4012123"/>
            <a:ext cx="3299516" cy="1225785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2" name="Google Shape;522;g1bd681ff940_0_4"/>
          <p:cNvCxnSpPr>
            <a:endCxn id="516" idx="2"/>
          </p:cNvCxnSpPr>
          <p:nvPr/>
        </p:nvCxnSpPr>
        <p:spPr>
          <a:xfrm>
            <a:off x="4099193" y="3822449"/>
            <a:ext cx="1175426" cy="64229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3" name="Google Shape;523;g1bd681ff940_0_4"/>
          <p:cNvCxnSpPr>
            <a:endCxn id="498" idx="0"/>
          </p:cNvCxnSpPr>
          <p:nvPr/>
        </p:nvCxnSpPr>
        <p:spPr>
          <a:xfrm>
            <a:off x="3811468" y="4062228"/>
            <a:ext cx="5126" cy="115823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4" name="Google Shape;524;g1bd681ff940_0_4"/>
          <p:cNvCxnSpPr>
            <a:endCxn id="482" idx="6"/>
          </p:cNvCxnSpPr>
          <p:nvPr/>
        </p:nvCxnSpPr>
        <p:spPr>
          <a:xfrm rot="10800000">
            <a:off x="3072205" y="2159904"/>
            <a:ext cx="847043" cy="25902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5" name="Google Shape;525;g1bd681ff940_0_4"/>
          <p:cNvCxnSpPr>
            <a:stCxn id="504" idx="2"/>
            <a:endCxn id="512" idx="0"/>
          </p:cNvCxnSpPr>
          <p:nvPr/>
        </p:nvCxnSpPr>
        <p:spPr>
          <a:xfrm flipH="1">
            <a:off x="2114568" y="2632623"/>
            <a:ext cx="2021263" cy="96313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6" name="Google Shape;526;g1bd681ff940_0_4"/>
          <p:cNvCxnSpPr/>
          <p:nvPr/>
        </p:nvCxnSpPr>
        <p:spPr>
          <a:xfrm rot="10800000">
            <a:off x="6360712" y="2660340"/>
            <a:ext cx="2623149" cy="1733890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7" name="Google Shape;527;g1bd681ff940_0_4"/>
          <p:cNvCxnSpPr>
            <a:endCxn id="510" idx="0"/>
          </p:cNvCxnSpPr>
          <p:nvPr/>
        </p:nvCxnSpPr>
        <p:spPr>
          <a:xfrm>
            <a:off x="7220697" y="4103238"/>
            <a:ext cx="90765" cy="111722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8" name="Google Shape;528;g1bd681ff940_0_4"/>
          <p:cNvCxnSpPr>
            <a:stCxn id="508" idx="1"/>
            <a:endCxn id="516" idx="6"/>
          </p:cNvCxnSpPr>
          <p:nvPr/>
        </p:nvCxnSpPr>
        <p:spPr>
          <a:xfrm rot="10800000">
            <a:off x="5762872" y="3886678"/>
            <a:ext cx="1233323" cy="0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9" name="Google Shape;529;g1bd681ff940_0_4"/>
          <p:cNvCxnSpPr/>
          <p:nvPr/>
        </p:nvCxnSpPr>
        <p:spPr>
          <a:xfrm rot="10800000" flipH="1">
            <a:off x="2312860" y="5475649"/>
            <a:ext cx="1248400" cy="1326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0" name="Google Shape;530;g1bd681ff940_0_4"/>
          <p:cNvCxnSpPr/>
          <p:nvPr/>
        </p:nvCxnSpPr>
        <p:spPr>
          <a:xfrm rot="10800000">
            <a:off x="2275841" y="4023355"/>
            <a:ext cx="3299516" cy="1225785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1" name="Google Shape;531;g1bd681ff940_0_4"/>
          <p:cNvCxnSpPr/>
          <p:nvPr/>
        </p:nvCxnSpPr>
        <p:spPr>
          <a:xfrm>
            <a:off x="3800235" y="4073461"/>
            <a:ext cx="5126" cy="115823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2" name="Google Shape;532;g1bd681ff940_0_4"/>
          <p:cNvCxnSpPr/>
          <p:nvPr/>
        </p:nvCxnSpPr>
        <p:spPr>
          <a:xfrm rot="10800000">
            <a:off x="3060973" y="2171136"/>
            <a:ext cx="847043" cy="25902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3" name="Google Shape;533;g1bd681ff940_0_4"/>
          <p:cNvCxnSpPr/>
          <p:nvPr/>
        </p:nvCxnSpPr>
        <p:spPr>
          <a:xfrm flipH="1">
            <a:off x="2103335" y="2643856"/>
            <a:ext cx="2021263" cy="96313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4" name="Google Shape;534;g1bd681ff940_0_4"/>
          <p:cNvCxnSpPr/>
          <p:nvPr/>
        </p:nvCxnSpPr>
        <p:spPr>
          <a:xfrm rot="10800000">
            <a:off x="6360712" y="2660340"/>
            <a:ext cx="2623149" cy="1733890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5" name="Google Shape;535;g1bd681ff940_0_4"/>
          <p:cNvCxnSpPr/>
          <p:nvPr/>
        </p:nvCxnSpPr>
        <p:spPr>
          <a:xfrm>
            <a:off x="7209464" y="4114471"/>
            <a:ext cx="90765" cy="111722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6" name="Google Shape;536;g1bd681ff940_0_4"/>
          <p:cNvCxnSpPr/>
          <p:nvPr/>
        </p:nvCxnSpPr>
        <p:spPr>
          <a:xfrm rot="10800000">
            <a:off x="5751640" y="3897910"/>
            <a:ext cx="1233323" cy="0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7" name="Google Shape;537;g1bd681ff940_0_4"/>
          <p:cNvCxnSpPr/>
          <p:nvPr/>
        </p:nvCxnSpPr>
        <p:spPr>
          <a:xfrm>
            <a:off x="4086051" y="3822449"/>
            <a:ext cx="1175426" cy="64229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8" name="Google Shape;538;g1bd681ff940_0_4"/>
          <p:cNvCxnSpPr>
            <a:stCxn id="498" idx="3"/>
            <a:endCxn id="496" idx="2"/>
          </p:cNvCxnSpPr>
          <p:nvPr/>
        </p:nvCxnSpPr>
        <p:spPr>
          <a:xfrm rot="5400000">
            <a:off x="2857254" y="4894209"/>
            <a:ext cx="44026" cy="1529441"/>
          </a:xfrm>
          <a:prstGeom prst="curvedConnector3">
            <a:avLst>
              <a:gd name="adj1" fmla="val 70595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9" name="Google Shape;539;g1bd681ff940_0_4"/>
          <p:cNvCxnSpPr>
            <a:stCxn id="498" idx="6"/>
            <a:endCxn id="502" idx="3"/>
          </p:cNvCxnSpPr>
          <p:nvPr/>
        </p:nvCxnSpPr>
        <p:spPr>
          <a:xfrm rot="10800000">
            <a:off x="4041396" y="3830038"/>
            <a:ext cx="19299" cy="1634379"/>
          </a:xfrm>
          <a:prstGeom prst="curvedConnector3">
            <a:avLst>
              <a:gd name="adj1" fmla="val -124023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0" name="Google Shape;540;g1bd681ff940_0_4"/>
          <p:cNvCxnSpPr>
            <a:stCxn id="510" idx="6"/>
            <a:endCxn id="506" idx="2"/>
          </p:cNvCxnSpPr>
          <p:nvPr/>
        </p:nvCxnSpPr>
        <p:spPr>
          <a:xfrm rot="10800000" flipH="1">
            <a:off x="7555564" y="4837804"/>
            <a:ext cx="1388619" cy="626613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1" name="Google Shape;541;g1bd681ff940_0_4"/>
          <p:cNvCxnSpPr>
            <a:stCxn id="510" idx="4"/>
            <a:endCxn id="496" idx="2"/>
          </p:cNvCxnSpPr>
          <p:nvPr/>
        </p:nvCxnSpPr>
        <p:spPr>
          <a:xfrm rot="5400000" flipH="1">
            <a:off x="4699319" y="3096225"/>
            <a:ext cx="27441" cy="5196844"/>
          </a:xfrm>
          <a:prstGeom prst="curvedConnector3">
            <a:avLst>
              <a:gd name="adj1" fmla="val -217582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2" name="Google Shape;542;g1bd681ff940_0_4"/>
          <p:cNvCxnSpPr>
            <a:stCxn id="514" idx="2"/>
            <a:endCxn id="504" idx="3"/>
          </p:cNvCxnSpPr>
          <p:nvPr/>
        </p:nvCxnSpPr>
        <p:spPr>
          <a:xfrm rot="10800000">
            <a:off x="4360633" y="2416013"/>
            <a:ext cx="1473354" cy="212288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3" name="Google Shape;543;g1bd681ff940_0_4"/>
          <p:cNvCxnSpPr>
            <a:stCxn id="512" idx="6"/>
            <a:endCxn id="502" idx="1"/>
          </p:cNvCxnSpPr>
          <p:nvPr/>
        </p:nvCxnSpPr>
        <p:spPr>
          <a:xfrm rot="10800000" flipH="1">
            <a:off x="2358569" y="3829975"/>
            <a:ext cx="1233323" cy="9649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4" name="Google Shape;544;g1bd681ff940_0_4"/>
          <p:cNvCxnSpPr>
            <a:stCxn id="512" idx="7"/>
            <a:endCxn id="504" idx="2"/>
          </p:cNvCxnSpPr>
          <p:nvPr/>
        </p:nvCxnSpPr>
        <p:spPr>
          <a:xfrm rot="16200000">
            <a:off x="2694160" y="2225434"/>
            <a:ext cx="1034604" cy="1848779"/>
          </a:xfrm>
          <a:prstGeom prst="curvedConnector3">
            <a:avLst>
              <a:gd name="adj1" fmla="val 2324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5" name="Google Shape;545;g1bd681ff940_0_4"/>
          <p:cNvCxnSpPr>
            <a:stCxn id="516" idx="4"/>
            <a:endCxn id="500" idx="0"/>
          </p:cNvCxnSpPr>
          <p:nvPr/>
        </p:nvCxnSpPr>
        <p:spPr>
          <a:xfrm rot="16200000" flipH="1">
            <a:off x="4975938" y="4673412"/>
            <a:ext cx="1117228" cy="31662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6" name="Google Shape;546;g1bd681ff940_0_4"/>
          <p:cNvCxnSpPr>
            <a:stCxn id="516" idx="5"/>
            <a:endCxn id="508" idx="2"/>
          </p:cNvCxnSpPr>
          <p:nvPr/>
        </p:nvCxnSpPr>
        <p:spPr>
          <a:xfrm rot="16200000" flipH="1">
            <a:off x="6434034" y="3316470"/>
            <a:ext cx="44026" cy="1529441"/>
          </a:xfrm>
          <a:prstGeom prst="curvedConnector3">
            <a:avLst>
              <a:gd name="adj1" fmla="val 70595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7" name="Google Shape;547;g1bd681ff940_0_4"/>
          <p:cNvCxnSpPr/>
          <p:nvPr/>
        </p:nvCxnSpPr>
        <p:spPr>
          <a:xfrm>
            <a:off x="5807866" y="5469191"/>
            <a:ext cx="1264684" cy="10554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8" name="Google Shape;548;g1bd681ff940_0_4"/>
          <p:cNvCxnSpPr/>
          <p:nvPr/>
        </p:nvCxnSpPr>
        <p:spPr>
          <a:xfrm rot="5400000">
            <a:off x="2862444" y="4909537"/>
            <a:ext cx="44026" cy="1529441"/>
          </a:xfrm>
          <a:prstGeom prst="curvedConnector3">
            <a:avLst>
              <a:gd name="adj1" fmla="val 705959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9" name="Google Shape;549;g1bd681ff940_0_4"/>
          <p:cNvCxnSpPr>
            <a:stCxn id="498" idx="6"/>
            <a:endCxn id="502" idx="3"/>
          </p:cNvCxnSpPr>
          <p:nvPr/>
        </p:nvCxnSpPr>
        <p:spPr>
          <a:xfrm rot="10800000">
            <a:off x="4041396" y="3830038"/>
            <a:ext cx="19299" cy="1634379"/>
          </a:xfrm>
          <a:prstGeom prst="curvedConnector3">
            <a:avLst>
              <a:gd name="adj1" fmla="val -124023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0" name="Google Shape;550;g1bd681ff940_0_4"/>
          <p:cNvCxnSpPr/>
          <p:nvPr/>
        </p:nvCxnSpPr>
        <p:spPr>
          <a:xfrm rot="10800000" flipH="1">
            <a:off x="7560753" y="4853133"/>
            <a:ext cx="1388619" cy="626613"/>
          </a:xfrm>
          <a:prstGeom prst="curved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1" name="Google Shape;551;g1bd681ff940_0_4"/>
          <p:cNvCxnSpPr/>
          <p:nvPr/>
        </p:nvCxnSpPr>
        <p:spPr>
          <a:xfrm rot="5400000" flipH="1">
            <a:off x="4704509" y="3111554"/>
            <a:ext cx="27441" cy="5196844"/>
          </a:xfrm>
          <a:prstGeom prst="curvedConnector3">
            <a:avLst>
              <a:gd name="adj1" fmla="val -217582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2" name="Google Shape;552;g1bd681ff940_0_4"/>
          <p:cNvCxnSpPr/>
          <p:nvPr/>
        </p:nvCxnSpPr>
        <p:spPr>
          <a:xfrm rot="10800000">
            <a:off x="4365823" y="2431342"/>
            <a:ext cx="1473354" cy="212288"/>
          </a:xfrm>
          <a:prstGeom prst="curvedConnector3">
            <a:avLst>
              <a:gd name="adj1" fmla="val 50005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3" name="Google Shape;553;g1bd681ff940_0_4"/>
          <p:cNvCxnSpPr/>
          <p:nvPr/>
        </p:nvCxnSpPr>
        <p:spPr>
          <a:xfrm rot="10800000" flipH="1">
            <a:off x="2363758" y="3845304"/>
            <a:ext cx="1233323" cy="9649"/>
          </a:xfrm>
          <a:prstGeom prst="curvedConnector3">
            <a:avLst>
              <a:gd name="adj1" fmla="val 5000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4" name="Google Shape;554;g1bd681ff940_0_4"/>
          <p:cNvCxnSpPr/>
          <p:nvPr/>
        </p:nvCxnSpPr>
        <p:spPr>
          <a:xfrm rot="16200000">
            <a:off x="2699349" y="2240762"/>
            <a:ext cx="1034604" cy="1848779"/>
          </a:xfrm>
          <a:prstGeom prst="curvedConnector3">
            <a:avLst>
              <a:gd name="adj1" fmla="val 2324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5" name="Google Shape;555;g1bd681ff940_0_4"/>
          <p:cNvCxnSpPr/>
          <p:nvPr/>
        </p:nvCxnSpPr>
        <p:spPr>
          <a:xfrm rot="16200000" flipH="1">
            <a:off x="6439223" y="3331798"/>
            <a:ext cx="44026" cy="1529441"/>
          </a:xfrm>
          <a:prstGeom prst="curvedConnector3">
            <a:avLst>
              <a:gd name="adj1" fmla="val 705959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6" name="Google Shape;556;g1bd681ff940_0_4"/>
          <p:cNvCxnSpPr/>
          <p:nvPr/>
        </p:nvCxnSpPr>
        <p:spPr>
          <a:xfrm rot="16200000" flipH="1">
            <a:off x="4967645" y="4658133"/>
            <a:ext cx="1117228" cy="31662"/>
          </a:xfrm>
          <a:prstGeom prst="curvedConnector3">
            <a:avLst>
              <a:gd name="adj1" fmla="val 5000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57" name="Google Shape;557;g1bd681ff940_0_4"/>
          <p:cNvSpPr txBox="1"/>
          <p:nvPr/>
        </p:nvSpPr>
        <p:spPr>
          <a:xfrm>
            <a:off x="2784377" y="5475649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58" name="Google Shape;558;g1bd681ff940_0_4"/>
          <p:cNvSpPr txBox="1"/>
          <p:nvPr/>
        </p:nvSpPr>
        <p:spPr>
          <a:xfrm>
            <a:off x="8259925" y="5302813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59" name="Google Shape;559;g1bd681ff940_0_4"/>
          <p:cNvSpPr txBox="1"/>
          <p:nvPr/>
        </p:nvSpPr>
        <p:spPr>
          <a:xfrm>
            <a:off x="4962192" y="2131090"/>
            <a:ext cx="733058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a, b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0" name="Google Shape;560;g1bd681ff940_0_4"/>
          <p:cNvSpPr txBox="1"/>
          <p:nvPr/>
        </p:nvSpPr>
        <p:spPr>
          <a:xfrm>
            <a:off x="5510428" y="4486327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1" name="Google Shape;561;g1bd681ff940_0_4"/>
          <p:cNvSpPr txBox="1"/>
          <p:nvPr/>
        </p:nvSpPr>
        <p:spPr>
          <a:xfrm>
            <a:off x="2772164" y="3730628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2" name="Google Shape;562;g1bd681ff940_0_4"/>
          <p:cNvSpPr txBox="1"/>
          <p:nvPr/>
        </p:nvSpPr>
        <p:spPr>
          <a:xfrm>
            <a:off x="4587672" y="6281054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b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3" name="Google Shape;563;g1bd681ff940_0_4"/>
          <p:cNvSpPr txBox="1"/>
          <p:nvPr/>
        </p:nvSpPr>
        <p:spPr>
          <a:xfrm>
            <a:off x="6176418" y="3967781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b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4" name="Google Shape;564;g1bd681ff940_0_4"/>
          <p:cNvSpPr txBox="1"/>
          <p:nvPr/>
        </p:nvSpPr>
        <p:spPr>
          <a:xfrm>
            <a:off x="3158897" y="2998864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b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5" name="Google Shape;565;g1bd681ff940_0_4"/>
          <p:cNvSpPr txBox="1"/>
          <p:nvPr/>
        </p:nvSpPr>
        <p:spPr>
          <a:xfrm>
            <a:off x="4367041" y="4303289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b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A4F17799-9E46-571E-A429-365438DBB91C}"/>
              </a:ext>
            </a:extLst>
          </p:cNvPr>
          <p:cNvSpPr/>
          <p:nvPr/>
        </p:nvSpPr>
        <p:spPr>
          <a:xfrm>
            <a:off x="10573145" y="1167523"/>
            <a:ext cx="2400307" cy="2114365"/>
          </a:xfrm>
          <a:custGeom>
            <a:avLst/>
            <a:gdLst>
              <a:gd name="connsiteX0" fmla="*/ 0 w 2400307"/>
              <a:gd name="connsiteY0" fmla="*/ 1057183 h 2114365"/>
              <a:gd name="connsiteX1" fmla="*/ 1200154 w 2400307"/>
              <a:gd name="connsiteY1" fmla="*/ 0 h 2114365"/>
              <a:gd name="connsiteX2" fmla="*/ 2400308 w 2400307"/>
              <a:gd name="connsiteY2" fmla="*/ 1057183 h 2114365"/>
              <a:gd name="connsiteX3" fmla="*/ 1200154 w 2400307"/>
              <a:gd name="connsiteY3" fmla="*/ 2114366 h 2114365"/>
              <a:gd name="connsiteX4" fmla="*/ 0 w 2400307"/>
              <a:gd name="connsiteY4" fmla="*/ 1057183 h 2114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00307" h="2114365" extrusionOk="0">
                <a:moveTo>
                  <a:pt x="0" y="1057183"/>
                </a:moveTo>
                <a:cubicBezTo>
                  <a:pt x="-83614" y="421742"/>
                  <a:pt x="442206" y="35701"/>
                  <a:pt x="1200154" y="0"/>
                </a:cubicBezTo>
                <a:cubicBezTo>
                  <a:pt x="1934489" y="15054"/>
                  <a:pt x="2357312" y="474684"/>
                  <a:pt x="2400308" y="1057183"/>
                </a:cubicBezTo>
                <a:cubicBezTo>
                  <a:pt x="2329610" y="1710090"/>
                  <a:pt x="1858047" y="2141637"/>
                  <a:pt x="1200154" y="2114366"/>
                </a:cubicBezTo>
                <a:cubicBezTo>
                  <a:pt x="504314" y="2096304"/>
                  <a:pt x="53422" y="1666575"/>
                  <a:pt x="0" y="1057183"/>
                </a:cubicBezTo>
                <a:close/>
              </a:path>
            </a:pathLst>
          </a:custGeom>
          <a:noFill/>
          <a:ln w="34925">
            <a:solidFill>
              <a:schemeClr val="accent4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F81954A-AAED-DD05-529D-7B707F3AAE0F}"/>
              </a:ext>
            </a:extLst>
          </p:cNvPr>
          <p:cNvCxnSpPr>
            <a:cxnSpLocks/>
          </p:cNvCxnSpPr>
          <p:nvPr/>
        </p:nvCxnSpPr>
        <p:spPr>
          <a:xfrm flipH="1" flipV="1">
            <a:off x="11975690" y="3527285"/>
            <a:ext cx="139208" cy="1310519"/>
          </a:xfrm>
          <a:prstGeom prst="straightConnector1">
            <a:avLst/>
          </a:prstGeom>
          <a:ln w="79375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>
            <a:extLst>
              <a:ext uri="{FF2B5EF4-FFF2-40B4-BE49-F238E27FC236}">
                <a16:creationId xmlns:a16="http://schemas.microsoft.com/office/drawing/2014/main" id="{E44E4D80-21F6-B4AC-4EB9-3874A291641C}"/>
              </a:ext>
            </a:extLst>
          </p:cNvPr>
          <p:cNvSpPr/>
          <p:nvPr/>
        </p:nvSpPr>
        <p:spPr>
          <a:xfrm>
            <a:off x="7845554" y="966090"/>
            <a:ext cx="2400307" cy="2114365"/>
          </a:xfrm>
          <a:custGeom>
            <a:avLst/>
            <a:gdLst>
              <a:gd name="connsiteX0" fmla="*/ 0 w 2400307"/>
              <a:gd name="connsiteY0" fmla="*/ 1057183 h 2114365"/>
              <a:gd name="connsiteX1" fmla="*/ 1200154 w 2400307"/>
              <a:gd name="connsiteY1" fmla="*/ 0 h 2114365"/>
              <a:gd name="connsiteX2" fmla="*/ 2400308 w 2400307"/>
              <a:gd name="connsiteY2" fmla="*/ 1057183 h 2114365"/>
              <a:gd name="connsiteX3" fmla="*/ 1200154 w 2400307"/>
              <a:gd name="connsiteY3" fmla="*/ 2114366 h 2114365"/>
              <a:gd name="connsiteX4" fmla="*/ 0 w 2400307"/>
              <a:gd name="connsiteY4" fmla="*/ 1057183 h 2114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00307" h="2114365" extrusionOk="0">
                <a:moveTo>
                  <a:pt x="0" y="1057183"/>
                </a:moveTo>
                <a:cubicBezTo>
                  <a:pt x="-83614" y="421742"/>
                  <a:pt x="442206" y="35701"/>
                  <a:pt x="1200154" y="0"/>
                </a:cubicBezTo>
                <a:cubicBezTo>
                  <a:pt x="1934489" y="15054"/>
                  <a:pt x="2357312" y="474684"/>
                  <a:pt x="2400308" y="1057183"/>
                </a:cubicBezTo>
                <a:cubicBezTo>
                  <a:pt x="2329610" y="1710090"/>
                  <a:pt x="1858047" y="2141637"/>
                  <a:pt x="1200154" y="2114366"/>
                </a:cubicBezTo>
                <a:cubicBezTo>
                  <a:pt x="504314" y="2096304"/>
                  <a:pt x="53422" y="1666575"/>
                  <a:pt x="0" y="1057183"/>
                </a:cubicBezTo>
                <a:close/>
              </a:path>
            </a:pathLst>
          </a:custGeom>
          <a:noFill/>
          <a:ln w="34925">
            <a:solidFill>
              <a:srgbClr val="FF7E79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53435A1-9997-C037-E315-783BFEF1A963}"/>
              </a:ext>
            </a:extLst>
          </p:cNvPr>
          <p:cNvCxnSpPr>
            <a:cxnSpLocks/>
          </p:cNvCxnSpPr>
          <p:nvPr/>
        </p:nvCxnSpPr>
        <p:spPr>
          <a:xfrm>
            <a:off x="6550938" y="147197"/>
            <a:ext cx="1708987" cy="903799"/>
          </a:xfrm>
          <a:prstGeom prst="straightConnector1">
            <a:avLst/>
          </a:prstGeom>
          <a:ln w="79375">
            <a:solidFill>
              <a:srgbClr val="FF7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oogle Shape;312;g1bc33dc2a88_0_0">
            <a:extLst>
              <a:ext uri="{FF2B5EF4-FFF2-40B4-BE49-F238E27FC236}">
                <a16:creationId xmlns:a16="http://schemas.microsoft.com/office/drawing/2014/main" id="{EE042DD2-C258-1CC0-E98E-37F22F5BCD72}"/>
              </a:ext>
            </a:extLst>
          </p:cNvPr>
          <p:cNvSpPr txBox="1">
            <a:spLocks/>
          </p:cNvSpPr>
          <p:nvPr/>
        </p:nvSpPr>
        <p:spPr>
          <a:xfrm>
            <a:off x="885127" y="332953"/>
            <a:ext cx="10239899" cy="28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9577" marR="0" lvl="0" indent="-229789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9155" marR="0" lvl="1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rgbClr val="F70146"/>
              </a:buClr>
              <a:buSzPts val="18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8732" marR="0" lvl="2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38310" marR="0" lvl="3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rgbClr val="A5A5A5"/>
              </a:buClr>
              <a:buSzPts val="1800"/>
              <a:buFont typeface="Noto Sans Symbols"/>
              <a:buChar char="▪"/>
              <a:def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97887" marR="0" lvl="4" indent="-229789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None/>
              <a:def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57465" marR="0" lvl="5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17042" marR="0" lvl="6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76620" marR="0" lvl="7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36197" marR="0" lvl="8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de-AT" dirty="0" err="1"/>
              <a:t>Safety</a:t>
            </a:r>
            <a:r>
              <a:rPr lang="de-AT" dirty="0"/>
              <a:t> </a:t>
            </a:r>
            <a:r>
              <a:rPr lang="de-AT" dirty="0" err="1"/>
              <a:t>Shielding</a:t>
            </a:r>
            <a:r>
              <a:rPr lang="de-AT" dirty="0"/>
              <a:t> </a:t>
            </a:r>
            <a:r>
              <a:rPr lang="de-AT" dirty="0" err="1"/>
              <a:t>under</a:t>
            </a:r>
            <a:r>
              <a:rPr lang="de-AT" dirty="0"/>
              <a:t> </a:t>
            </a:r>
            <a:r>
              <a:rPr lang="de-AT" dirty="0" err="1"/>
              <a:t>Delayed</a:t>
            </a:r>
            <a:r>
              <a:rPr lang="de-AT" dirty="0"/>
              <a:t> Observation					Filip Cano Córdoba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46441B5-FD3D-EF5C-840C-5E7983632FDA}"/>
              </a:ext>
            </a:extLst>
          </p:cNvPr>
          <p:cNvSpPr txBox="1"/>
          <p:nvPr/>
        </p:nvSpPr>
        <p:spPr>
          <a:xfrm>
            <a:off x="217756" y="6991792"/>
            <a:ext cx="11939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1800" dirty="0"/>
              <a:t>📖 Thomas, </a:t>
            </a:r>
            <a:r>
              <a:rPr lang="en-GB" sz="1800" i="1" dirty="0"/>
              <a:t>On the synthesis of strategies in infinite games, </a:t>
            </a:r>
            <a:r>
              <a:rPr lang="en-GB" sz="1800" dirty="0"/>
              <a:t>STACS 1995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CFC7DB76-DF5C-D23C-AA35-601A6E9D3A01}"/>
              </a:ext>
            </a:extLst>
          </p:cNvPr>
          <p:cNvSpPr/>
          <p:nvPr/>
        </p:nvSpPr>
        <p:spPr>
          <a:xfrm>
            <a:off x="920429" y="1185659"/>
            <a:ext cx="2400307" cy="2114365"/>
          </a:xfrm>
          <a:custGeom>
            <a:avLst/>
            <a:gdLst>
              <a:gd name="connsiteX0" fmla="*/ 0 w 2400307"/>
              <a:gd name="connsiteY0" fmla="*/ 1057183 h 2114365"/>
              <a:gd name="connsiteX1" fmla="*/ 1200154 w 2400307"/>
              <a:gd name="connsiteY1" fmla="*/ 0 h 2114365"/>
              <a:gd name="connsiteX2" fmla="*/ 2400308 w 2400307"/>
              <a:gd name="connsiteY2" fmla="*/ 1057183 h 2114365"/>
              <a:gd name="connsiteX3" fmla="*/ 1200154 w 2400307"/>
              <a:gd name="connsiteY3" fmla="*/ 2114366 h 2114365"/>
              <a:gd name="connsiteX4" fmla="*/ 0 w 2400307"/>
              <a:gd name="connsiteY4" fmla="*/ 1057183 h 2114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00307" h="2114365" extrusionOk="0">
                <a:moveTo>
                  <a:pt x="0" y="1057183"/>
                </a:moveTo>
                <a:cubicBezTo>
                  <a:pt x="-83614" y="421742"/>
                  <a:pt x="442206" y="35701"/>
                  <a:pt x="1200154" y="0"/>
                </a:cubicBezTo>
                <a:cubicBezTo>
                  <a:pt x="1934489" y="15054"/>
                  <a:pt x="2357312" y="474684"/>
                  <a:pt x="2400308" y="1057183"/>
                </a:cubicBezTo>
                <a:cubicBezTo>
                  <a:pt x="2329610" y="1710090"/>
                  <a:pt x="1858047" y="2141637"/>
                  <a:pt x="1200154" y="2114366"/>
                </a:cubicBezTo>
                <a:cubicBezTo>
                  <a:pt x="504314" y="2096304"/>
                  <a:pt x="53422" y="1666575"/>
                  <a:pt x="0" y="1057183"/>
                </a:cubicBezTo>
                <a:close/>
              </a:path>
            </a:pathLst>
          </a:custGeom>
          <a:noFill/>
          <a:ln w="34925">
            <a:solidFill>
              <a:srgbClr val="FF7E79"/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ECBCAC7-7083-C10F-5354-67B154B63280}"/>
              </a:ext>
            </a:extLst>
          </p:cNvPr>
          <p:cNvCxnSpPr>
            <a:cxnSpLocks/>
          </p:cNvCxnSpPr>
          <p:nvPr/>
        </p:nvCxnSpPr>
        <p:spPr>
          <a:xfrm flipV="1">
            <a:off x="401688" y="3108336"/>
            <a:ext cx="836159" cy="551049"/>
          </a:xfrm>
          <a:prstGeom prst="straightConnector1">
            <a:avLst/>
          </a:prstGeom>
          <a:ln w="79375">
            <a:solidFill>
              <a:srgbClr val="FF7E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71"/>
    </mc:Choice>
    <mc:Fallback xmlns="">
      <p:transition spd="slow" advTm="550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5" grpId="0" animBg="1"/>
      <p:bldP spid="495" grpId="1" animBg="1"/>
      <p:bldP spid="497" grpId="0" animBg="1"/>
      <p:bldP spid="497" grpId="1" animBg="1"/>
      <p:bldP spid="499" grpId="0" animBg="1"/>
      <p:bldP spid="499" grpId="1" animBg="1"/>
      <p:bldP spid="501" grpId="0" animBg="1"/>
      <p:bldP spid="501" grpId="1" animBg="1"/>
      <p:bldP spid="503" grpId="0" animBg="1"/>
      <p:bldP spid="503" grpId="1" animBg="1"/>
      <p:bldP spid="505" grpId="0" animBg="1"/>
      <p:bldP spid="505" grpId="1" animBg="1"/>
      <p:bldP spid="507" grpId="0" animBg="1"/>
      <p:bldP spid="507" grpId="1" animBg="1"/>
      <p:bldP spid="509" grpId="0" animBg="1"/>
      <p:bldP spid="509" grpId="1" animBg="1"/>
      <p:bldP spid="511" grpId="0" animBg="1"/>
      <p:bldP spid="511" grpId="1" animBg="1"/>
      <p:bldP spid="513" grpId="0" animBg="1"/>
      <p:bldP spid="513" grpId="1" animBg="1"/>
      <p:bldP spid="515" grpId="0" animBg="1"/>
      <p:bldP spid="515" grpId="1" animBg="1"/>
      <p:bldP spid="2" grpId="0" animBg="1"/>
      <p:bldP spid="2" grpId="1" animBg="1"/>
      <p:bldP spid="7" grpId="0" animBg="1"/>
      <p:bldP spid="7" grpId="1" animBg="1"/>
      <p:bldP spid="11" grpId="0"/>
      <p:bldP spid="3" grpId="0" animBg="1"/>
      <p:bldP spid="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1bd681ff940_0_4"/>
          <p:cNvSpPr txBox="1">
            <a:spLocks noGrp="1"/>
          </p:cNvSpPr>
          <p:nvPr>
            <p:ph type="title"/>
          </p:nvPr>
        </p:nvSpPr>
        <p:spPr>
          <a:xfrm>
            <a:off x="885139" y="885988"/>
            <a:ext cx="11939111" cy="7620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3400"/>
            </a:pPr>
            <a:r>
              <a:rPr lang="de-AT" b="1"/>
              <a:t>Shield Synthesis  -  Delayed Safety Games</a:t>
            </a:r>
            <a:endParaRPr/>
          </a:p>
        </p:txBody>
      </p:sp>
      <p:sp>
        <p:nvSpPr>
          <p:cNvPr id="480" name="Google Shape;480;g1bd681ff940_0_4"/>
          <p:cNvSpPr txBox="1">
            <a:spLocks noGrp="1"/>
          </p:cNvSpPr>
          <p:nvPr>
            <p:ph type="sldNum" idx="12"/>
          </p:nvPr>
        </p:nvSpPr>
        <p:spPr>
          <a:xfrm>
            <a:off x="2" y="700556"/>
            <a:ext cx="614249" cy="61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5134" rIns="0" bIns="65134" anchor="ctr" anchorCtr="0">
            <a:noAutofit/>
          </a:bodyPr>
          <a:lstStyle/>
          <a:p>
            <a:fld id="{00000000-1234-1234-1234-123412341234}" type="slidenum">
              <a:rPr lang="de-AT"/>
              <a:pPr/>
              <a:t>4</a:t>
            </a:fld>
            <a:endParaRPr/>
          </a:p>
        </p:txBody>
      </p:sp>
      <p:sp>
        <p:nvSpPr>
          <p:cNvPr id="484" name="Google Shape;484;g1bd681ff940_0_4"/>
          <p:cNvSpPr/>
          <p:nvPr/>
        </p:nvSpPr>
        <p:spPr>
          <a:xfrm>
            <a:off x="8420512" y="2015097"/>
            <a:ext cx="1573166" cy="347984"/>
          </a:xfrm>
          <a:prstGeom prst="roundRect">
            <a:avLst>
              <a:gd name="adj" fmla="val 16667"/>
            </a:avLst>
          </a:prstGeom>
          <a:solidFill>
            <a:srgbClr val="DD7E6B"/>
          </a:solidFill>
          <a:ln w="19050" cap="flat" cmpd="sng">
            <a:solidFill>
              <a:srgbClr val="CC412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de-AT" sz="1809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Environment</a:t>
            </a:r>
            <a:endParaRPr sz="1809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g1bd681ff940_0_4"/>
          <p:cNvSpPr/>
          <p:nvPr/>
        </p:nvSpPr>
        <p:spPr>
          <a:xfrm>
            <a:off x="10817416" y="2015079"/>
            <a:ext cx="1579800" cy="347984"/>
          </a:xfrm>
          <a:prstGeom prst="roundRect">
            <a:avLst>
              <a:gd name="adj" fmla="val 16667"/>
            </a:avLst>
          </a:prstGeom>
          <a:solidFill>
            <a:srgbClr val="9FC5E8"/>
          </a:solidFill>
          <a:ln w="1905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FFFFFF"/>
              </a:buClr>
              <a:buSzPts val="1800"/>
            </a:pPr>
            <a:r>
              <a:rPr lang="de-AT" sz="1809" dirty="0">
                <a:solidFill>
                  <a:srgbClr val="0F0F0F"/>
                </a:solidFill>
                <a:latin typeface="Calibri"/>
                <a:ea typeface="Calibri"/>
                <a:cs typeface="Calibri"/>
                <a:sym typeface="Calibri"/>
              </a:rPr>
              <a:t>Agent</a:t>
            </a:r>
            <a:endParaRPr sz="1809" dirty="0">
              <a:solidFill>
                <a:srgbClr val="0F0F0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6" name="Google Shape;486;g1bd681ff940_0_4"/>
          <p:cNvCxnSpPr>
            <a:stCxn id="484" idx="0"/>
            <a:endCxn id="485" idx="0"/>
          </p:cNvCxnSpPr>
          <p:nvPr/>
        </p:nvCxnSpPr>
        <p:spPr>
          <a:xfrm rot="-5400000" flipH="1">
            <a:off x="10406946" y="815246"/>
            <a:ext cx="603" cy="2400306"/>
          </a:xfrm>
          <a:prstGeom prst="curvedConnector3">
            <a:avLst>
              <a:gd name="adj1" fmla="val -39691500"/>
            </a:avLst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</p:cxnSp>
      <p:sp>
        <p:nvSpPr>
          <p:cNvPr id="487" name="Google Shape;487;g1bd681ff940_0_4"/>
          <p:cNvSpPr txBox="1"/>
          <p:nvPr/>
        </p:nvSpPr>
        <p:spPr>
          <a:xfrm>
            <a:off x="9670610" y="1167220"/>
            <a:ext cx="1747761" cy="649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45936" rIns="91896" bIns="45936" anchor="t" anchorCtr="0">
            <a:spAutoFit/>
          </a:bodyPr>
          <a:lstStyle/>
          <a:p>
            <a:pPr algn="ctr"/>
            <a:r>
              <a:rPr lang="de-AT" sz="1809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delayed</a:t>
            </a:r>
            <a:endParaRPr sz="1809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/>
            <a:r>
              <a:rPr lang="de-AT" sz="1809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observations</a:t>
            </a:r>
            <a:endParaRPr sz="1809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88" name="Google Shape;488;g1bd681ff940_0_4"/>
          <p:cNvCxnSpPr>
            <a:stCxn id="485" idx="2"/>
            <a:endCxn id="484" idx="2"/>
          </p:cNvCxnSpPr>
          <p:nvPr/>
        </p:nvCxnSpPr>
        <p:spPr>
          <a:xfrm rot="5400000">
            <a:off x="10406861" y="1163212"/>
            <a:ext cx="603" cy="2400306"/>
          </a:xfrm>
          <a:prstGeom prst="curvedConnector3">
            <a:avLst>
              <a:gd name="adj1" fmla="val 39691500"/>
            </a:avLst>
          </a:prstGeom>
          <a:noFill/>
          <a:ln w="19050" cap="flat" cmpd="sng">
            <a:solidFill>
              <a:srgbClr val="000000"/>
            </a:solidFill>
            <a:prstDash val="solid"/>
            <a:miter lim="800000"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0"/>
              </a:srgbClr>
            </a:outerShdw>
          </a:effectLst>
        </p:spPr>
      </p:cxnSp>
      <p:sp>
        <p:nvSpPr>
          <p:cNvPr id="489" name="Google Shape;489;g1bd681ff940_0_4"/>
          <p:cNvSpPr txBox="1"/>
          <p:nvPr/>
        </p:nvSpPr>
        <p:spPr>
          <a:xfrm>
            <a:off x="10068352" y="2521734"/>
            <a:ext cx="952282" cy="371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45936" rIns="91896" bIns="45936" anchor="t" anchorCtr="0">
            <a:spAutoFit/>
          </a:bodyPr>
          <a:lstStyle/>
          <a:p>
            <a:r>
              <a:rPr lang="de-AT" sz="1809">
                <a:solidFill>
                  <a:schemeClr val="accent2"/>
                </a:solidFill>
                <a:latin typeface="Calibri"/>
                <a:ea typeface="Calibri"/>
                <a:cs typeface="Calibri"/>
                <a:sym typeface="Calibri"/>
              </a:rPr>
              <a:t>actions</a:t>
            </a:r>
            <a:endParaRPr sz="1809">
              <a:solidFill>
                <a:schemeClr val="accent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0" name="Google Shape;490;g1bd681ff940_0_4"/>
          <p:cNvSpPr/>
          <p:nvPr/>
        </p:nvSpPr>
        <p:spPr>
          <a:xfrm>
            <a:off x="8420512" y="1721521"/>
            <a:ext cx="374520" cy="225556"/>
          </a:xfrm>
          <a:prstGeom prst="rect">
            <a:avLst/>
          </a:prstGeom>
          <a:solidFill>
            <a:srgbClr val="DD7E6B"/>
          </a:solidFill>
          <a:ln w="19050" cap="flat" cmpd="sng">
            <a:solidFill>
              <a:srgbClr val="CC412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0F0F0F"/>
              </a:buClr>
              <a:buSzPts val="1800"/>
            </a:pPr>
            <a:endParaRPr sz="1809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1" name="Google Shape;491;g1bd681ff940_0_4"/>
          <p:cNvSpPr/>
          <p:nvPr/>
        </p:nvSpPr>
        <p:spPr>
          <a:xfrm>
            <a:off x="12513632" y="1707041"/>
            <a:ext cx="449304" cy="278629"/>
          </a:xfrm>
          <a:prstGeom prst="ellipse">
            <a:avLst/>
          </a:prstGeom>
          <a:solidFill>
            <a:srgbClr val="9FC5E8"/>
          </a:solidFill>
          <a:ln w="19050" cap="flat" cmpd="sng">
            <a:solidFill>
              <a:schemeClr val="dk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0F0F0F"/>
              </a:buClr>
              <a:buSzPts val="1800"/>
            </a:pPr>
            <a:endParaRPr sz="1809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2" name="Google Shape;492;g1bd681ff940_0_4"/>
          <p:cNvSpPr txBox="1"/>
          <p:nvPr/>
        </p:nvSpPr>
        <p:spPr>
          <a:xfrm>
            <a:off x="7643061" y="1694236"/>
            <a:ext cx="797288" cy="371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45936" rIns="91896" bIns="45936" anchor="t" anchorCtr="0">
            <a:spAutoFit/>
          </a:bodyPr>
          <a:lstStyle/>
          <a:p>
            <a:r>
              <a:rPr lang="de-AT" sz="1809">
                <a:latin typeface="Calibri"/>
                <a:ea typeface="Calibri"/>
                <a:cs typeface="Calibri"/>
                <a:sym typeface="Calibri"/>
              </a:rPr>
              <a:t>Player</a:t>
            </a:r>
            <a:endParaRPr sz="180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g1bd681ff940_0_4"/>
          <p:cNvSpPr txBox="1"/>
          <p:nvPr/>
        </p:nvSpPr>
        <p:spPr>
          <a:xfrm>
            <a:off x="11716254" y="1696069"/>
            <a:ext cx="797288" cy="3712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45936" rIns="91896" bIns="45936" anchor="t" anchorCtr="0">
            <a:spAutoFit/>
          </a:bodyPr>
          <a:lstStyle/>
          <a:p>
            <a:r>
              <a:rPr lang="de-AT" sz="1809">
                <a:latin typeface="Calibri"/>
                <a:ea typeface="Calibri"/>
                <a:cs typeface="Calibri"/>
                <a:sym typeface="Calibri"/>
              </a:rPr>
              <a:t>Player</a:t>
            </a:r>
            <a:endParaRPr sz="1809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2" name="Google Shape;482;g1bd681ff940_0_4"/>
          <p:cNvSpPr/>
          <p:nvPr/>
        </p:nvSpPr>
        <p:spPr>
          <a:xfrm>
            <a:off x="2529423" y="1888512"/>
            <a:ext cx="542783" cy="542783"/>
          </a:xfrm>
          <a:prstGeom prst="ellipse">
            <a:avLst/>
          </a:prstGeom>
          <a:solidFill>
            <a:srgbClr val="C00000"/>
          </a:solidFill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896" tIns="45936" rIns="91896" bIns="45936" anchor="ctr" anchorCtr="0">
            <a:noAutofit/>
          </a:bodyPr>
          <a:lstStyle/>
          <a:p>
            <a:pPr algn="ctr">
              <a:buClr>
                <a:srgbClr val="0F0F0F"/>
              </a:buClr>
              <a:buSzPts val="1600"/>
            </a:pPr>
            <a:endParaRPr sz="1608" baseline="-250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3" name="Google Shape;483;g1bd681ff940_0_4" descr="Accident Background PNG | PNG All"/>
          <p:cNvPicPr preferRelativeResize="0"/>
          <p:nvPr/>
        </p:nvPicPr>
        <p:blipFill rotWithShape="1">
          <a:blip r:embed="rId4">
            <a:alphaModFix/>
          </a:blip>
          <a:srcRect r="4970" b="29542"/>
          <a:stretch/>
        </p:blipFill>
        <p:spPr>
          <a:xfrm>
            <a:off x="1209587" y="1500565"/>
            <a:ext cx="1255366" cy="930776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g1bd681ff940_0_4"/>
          <p:cNvSpPr/>
          <p:nvPr/>
        </p:nvSpPr>
        <p:spPr>
          <a:xfrm>
            <a:off x="1858153" y="5215491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496" name="Google Shape;496;g1bd681ff940_0_4"/>
          <p:cNvSpPr/>
          <p:nvPr/>
        </p:nvSpPr>
        <p:spPr>
          <a:xfrm>
            <a:off x="1889815" y="5247907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0</a:t>
            </a:r>
            <a:endParaRPr sz="1407"/>
          </a:p>
        </p:txBody>
      </p:sp>
      <p:sp>
        <p:nvSpPr>
          <p:cNvPr id="497" name="Google Shape;497;g1bd681ff940_0_4"/>
          <p:cNvSpPr/>
          <p:nvPr/>
        </p:nvSpPr>
        <p:spPr>
          <a:xfrm>
            <a:off x="3545202" y="5193025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498" name="Google Shape;498;g1bd681ff940_0_4"/>
          <p:cNvSpPr/>
          <p:nvPr/>
        </p:nvSpPr>
        <p:spPr>
          <a:xfrm>
            <a:off x="3572492" y="5220466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1</a:t>
            </a:r>
            <a:endParaRPr sz="1407"/>
          </a:p>
        </p:txBody>
      </p:sp>
      <p:sp>
        <p:nvSpPr>
          <p:cNvPr id="499" name="Google Shape;499;g1bd681ff940_0_4"/>
          <p:cNvSpPr/>
          <p:nvPr/>
        </p:nvSpPr>
        <p:spPr>
          <a:xfrm>
            <a:off x="5294069" y="5215491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0" name="Google Shape;500;g1bd681ff940_0_4"/>
          <p:cNvSpPr/>
          <p:nvPr/>
        </p:nvSpPr>
        <p:spPr>
          <a:xfrm>
            <a:off x="5325731" y="5247907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2</a:t>
            </a:r>
            <a:endParaRPr sz="1407"/>
          </a:p>
        </p:txBody>
      </p:sp>
      <p:sp>
        <p:nvSpPr>
          <p:cNvPr id="501" name="Google Shape;501;g1bd681ff940_0_4"/>
          <p:cNvSpPr/>
          <p:nvPr/>
        </p:nvSpPr>
        <p:spPr>
          <a:xfrm>
            <a:off x="3560280" y="3581111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2" name="Google Shape;502;g1bd681ff940_0_4"/>
          <p:cNvSpPr/>
          <p:nvPr/>
        </p:nvSpPr>
        <p:spPr>
          <a:xfrm>
            <a:off x="3591942" y="3613527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4</a:t>
            </a:r>
            <a:endParaRPr sz="1407"/>
          </a:p>
        </p:txBody>
      </p:sp>
      <p:sp>
        <p:nvSpPr>
          <p:cNvPr id="503" name="Google Shape;503;g1bd681ff940_0_4"/>
          <p:cNvSpPr/>
          <p:nvPr/>
        </p:nvSpPr>
        <p:spPr>
          <a:xfrm>
            <a:off x="3879517" y="2167187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4" name="Google Shape;504;g1bd681ff940_0_4"/>
          <p:cNvSpPr/>
          <p:nvPr/>
        </p:nvSpPr>
        <p:spPr>
          <a:xfrm>
            <a:off x="3911179" y="2199603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6</a:t>
            </a:r>
            <a:endParaRPr sz="1407"/>
          </a:p>
        </p:txBody>
      </p:sp>
      <p:sp>
        <p:nvSpPr>
          <p:cNvPr id="505" name="Google Shape;505;g1bd681ff940_0_4"/>
          <p:cNvSpPr/>
          <p:nvPr/>
        </p:nvSpPr>
        <p:spPr>
          <a:xfrm>
            <a:off x="8687894" y="4372381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6" name="Google Shape;506;g1bd681ff940_0_4"/>
          <p:cNvSpPr/>
          <p:nvPr/>
        </p:nvSpPr>
        <p:spPr>
          <a:xfrm>
            <a:off x="8719556" y="4404797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8</a:t>
            </a:r>
            <a:endParaRPr sz="1407"/>
          </a:p>
        </p:txBody>
      </p:sp>
      <p:sp>
        <p:nvSpPr>
          <p:cNvPr id="507" name="Google Shape;507;g1bd681ff940_0_4"/>
          <p:cNvSpPr/>
          <p:nvPr/>
        </p:nvSpPr>
        <p:spPr>
          <a:xfrm>
            <a:off x="6964533" y="3637752"/>
            <a:ext cx="512628" cy="497852"/>
          </a:xfrm>
          <a:prstGeom prst="rect">
            <a:avLst/>
          </a:prstGeom>
          <a:solidFill>
            <a:srgbClr val="E6B8AF"/>
          </a:solidFill>
          <a:ln w="38100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endParaRPr sz="1407" baseline="-25000"/>
          </a:p>
        </p:txBody>
      </p:sp>
      <p:sp>
        <p:nvSpPr>
          <p:cNvPr id="508" name="Google Shape;508;g1bd681ff940_0_4"/>
          <p:cNvSpPr/>
          <p:nvPr/>
        </p:nvSpPr>
        <p:spPr>
          <a:xfrm>
            <a:off x="6996195" y="3670168"/>
            <a:ext cx="449304" cy="433020"/>
          </a:xfrm>
          <a:prstGeom prst="rect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10</a:t>
            </a:r>
            <a:endParaRPr sz="1407"/>
          </a:p>
        </p:txBody>
      </p:sp>
      <p:sp>
        <p:nvSpPr>
          <p:cNvPr id="509" name="Google Shape;509;g1bd681ff940_0_4"/>
          <p:cNvSpPr/>
          <p:nvPr/>
        </p:nvSpPr>
        <p:spPr>
          <a:xfrm>
            <a:off x="7040070" y="5193025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510" name="Google Shape;510;g1bd681ff940_0_4"/>
          <p:cNvSpPr/>
          <p:nvPr/>
        </p:nvSpPr>
        <p:spPr>
          <a:xfrm>
            <a:off x="7067360" y="5220466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3</a:t>
            </a:r>
            <a:endParaRPr sz="1407"/>
          </a:p>
        </p:txBody>
      </p:sp>
      <p:sp>
        <p:nvSpPr>
          <p:cNvPr id="511" name="Google Shape;511;g1bd681ff940_0_4"/>
          <p:cNvSpPr/>
          <p:nvPr/>
        </p:nvSpPr>
        <p:spPr>
          <a:xfrm>
            <a:off x="1843076" y="3568233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512" name="Google Shape;512;g1bd681ff940_0_4"/>
          <p:cNvSpPr/>
          <p:nvPr/>
        </p:nvSpPr>
        <p:spPr>
          <a:xfrm>
            <a:off x="1870366" y="3595674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5</a:t>
            </a:r>
            <a:endParaRPr sz="1407"/>
          </a:p>
        </p:txBody>
      </p:sp>
      <p:sp>
        <p:nvSpPr>
          <p:cNvPr id="513" name="Google Shape;513;g1bd681ff940_0_4"/>
          <p:cNvSpPr/>
          <p:nvPr/>
        </p:nvSpPr>
        <p:spPr>
          <a:xfrm>
            <a:off x="5806697" y="2356910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514" name="Google Shape;514;g1bd681ff940_0_4"/>
          <p:cNvSpPr/>
          <p:nvPr/>
        </p:nvSpPr>
        <p:spPr>
          <a:xfrm>
            <a:off x="5833987" y="2384351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7</a:t>
            </a:r>
            <a:endParaRPr sz="1407"/>
          </a:p>
        </p:txBody>
      </p:sp>
      <p:sp>
        <p:nvSpPr>
          <p:cNvPr id="515" name="Google Shape;515;g1bd681ff940_0_4"/>
          <p:cNvSpPr/>
          <p:nvPr/>
        </p:nvSpPr>
        <p:spPr>
          <a:xfrm>
            <a:off x="5247329" y="3615286"/>
            <a:ext cx="542783" cy="542783"/>
          </a:xfrm>
          <a:prstGeom prst="ellipse">
            <a:avLst/>
          </a:prstGeom>
          <a:solidFill>
            <a:srgbClr val="9FC5E8"/>
          </a:solidFill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endParaRPr sz="1407"/>
          </a:p>
        </p:txBody>
      </p:sp>
      <p:sp>
        <p:nvSpPr>
          <p:cNvPr id="516" name="Google Shape;516;g1bd681ff940_0_4"/>
          <p:cNvSpPr/>
          <p:nvPr/>
        </p:nvSpPr>
        <p:spPr>
          <a:xfrm>
            <a:off x="5274619" y="3642727"/>
            <a:ext cx="488203" cy="487901"/>
          </a:xfrm>
          <a:prstGeom prst="ellipse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 algn="ctr">
              <a:lnSpc>
                <a:spcPct val="115000"/>
              </a:lnSpc>
            </a:pPr>
            <a:r>
              <a:rPr lang="de-AT" sz="1407"/>
              <a:t>s</a:t>
            </a:r>
            <a:r>
              <a:rPr lang="de-AT" sz="1407" baseline="-25000"/>
              <a:t>9</a:t>
            </a:r>
            <a:endParaRPr sz="1407"/>
          </a:p>
        </p:txBody>
      </p:sp>
      <p:cxnSp>
        <p:nvCxnSpPr>
          <p:cNvPr id="517" name="Google Shape;517;g1bd681ff940_0_4"/>
          <p:cNvCxnSpPr>
            <a:endCxn id="512" idx="4"/>
          </p:cNvCxnSpPr>
          <p:nvPr/>
        </p:nvCxnSpPr>
        <p:spPr>
          <a:xfrm rot="10800000" flipH="1">
            <a:off x="2108135" y="4083576"/>
            <a:ext cx="6332" cy="1130194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8" name="Google Shape;518;g1bd681ff940_0_4"/>
          <p:cNvCxnSpPr/>
          <p:nvPr/>
        </p:nvCxnSpPr>
        <p:spPr>
          <a:xfrm rot="10800000" flipH="1">
            <a:off x="2111301" y="4075496"/>
            <a:ext cx="6332" cy="1130194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19" name="Google Shape;519;g1bd681ff940_0_4"/>
          <p:cNvCxnSpPr>
            <a:endCxn id="498" idx="2"/>
          </p:cNvCxnSpPr>
          <p:nvPr/>
        </p:nvCxnSpPr>
        <p:spPr>
          <a:xfrm rot="10800000" flipH="1">
            <a:off x="2324092" y="5464417"/>
            <a:ext cx="1248400" cy="1326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0" name="Google Shape;520;g1bd681ff940_0_4"/>
          <p:cNvCxnSpPr>
            <a:endCxn id="510" idx="2"/>
          </p:cNvCxnSpPr>
          <p:nvPr/>
        </p:nvCxnSpPr>
        <p:spPr>
          <a:xfrm>
            <a:off x="5802676" y="5453863"/>
            <a:ext cx="1264684" cy="10554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21" name="Google Shape;521;g1bd681ff940_0_4"/>
          <p:cNvCxnSpPr>
            <a:endCxn id="512" idx="5"/>
          </p:cNvCxnSpPr>
          <p:nvPr/>
        </p:nvCxnSpPr>
        <p:spPr>
          <a:xfrm rot="10800000">
            <a:off x="2287073" y="4012123"/>
            <a:ext cx="3299516" cy="1225785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2" name="Google Shape;522;g1bd681ff940_0_4"/>
          <p:cNvCxnSpPr>
            <a:endCxn id="516" idx="2"/>
          </p:cNvCxnSpPr>
          <p:nvPr/>
        </p:nvCxnSpPr>
        <p:spPr>
          <a:xfrm>
            <a:off x="4099193" y="3822449"/>
            <a:ext cx="1175426" cy="64229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3" name="Google Shape;523;g1bd681ff940_0_4"/>
          <p:cNvCxnSpPr>
            <a:endCxn id="498" idx="0"/>
          </p:cNvCxnSpPr>
          <p:nvPr/>
        </p:nvCxnSpPr>
        <p:spPr>
          <a:xfrm>
            <a:off x="3811468" y="4062228"/>
            <a:ext cx="5126" cy="115823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4" name="Google Shape;524;g1bd681ff940_0_4"/>
          <p:cNvCxnSpPr>
            <a:endCxn id="482" idx="6"/>
          </p:cNvCxnSpPr>
          <p:nvPr/>
        </p:nvCxnSpPr>
        <p:spPr>
          <a:xfrm rot="10800000">
            <a:off x="3072205" y="2159904"/>
            <a:ext cx="847043" cy="25902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5" name="Google Shape;525;g1bd681ff940_0_4"/>
          <p:cNvCxnSpPr>
            <a:stCxn id="504" idx="2"/>
            <a:endCxn id="512" idx="0"/>
          </p:cNvCxnSpPr>
          <p:nvPr/>
        </p:nvCxnSpPr>
        <p:spPr>
          <a:xfrm flipH="1">
            <a:off x="2114568" y="2632623"/>
            <a:ext cx="2021263" cy="96313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6" name="Google Shape;526;g1bd681ff940_0_4"/>
          <p:cNvCxnSpPr/>
          <p:nvPr/>
        </p:nvCxnSpPr>
        <p:spPr>
          <a:xfrm rot="10800000">
            <a:off x="6360712" y="2660340"/>
            <a:ext cx="2623149" cy="1733890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7" name="Google Shape;527;g1bd681ff940_0_4"/>
          <p:cNvCxnSpPr>
            <a:endCxn id="510" idx="0"/>
          </p:cNvCxnSpPr>
          <p:nvPr/>
        </p:nvCxnSpPr>
        <p:spPr>
          <a:xfrm>
            <a:off x="7220697" y="4103238"/>
            <a:ext cx="90765" cy="1117228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8" name="Google Shape;528;g1bd681ff940_0_4"/>
          <p:cNvCxnSpPr>
            <a:stCxn id="508" idx="1"/>
            <a:endCxn id="516" idx="6"/>
          </p:cNvCxnSpPr>
          <p:nvPr/>
        </p:nvCxnSpPr>
        <p:spPr>
          <a:xfrm rot="10800000">
            <a:off x="5762872" y="3886678"/>
            <a:ext cx="1233323" cy="0"/>
          </a:xfrm>
          <a:prstGeom prst="straightConnector1">
            <a:avLst/>
          </a:prstGeom>
          <a:noFill/>
          <a:ln w="952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29" name="Google Shape;529;g1bd681ff940_0_4"/>
          <p:cNvCxnSpPr/>
          <p:nvPr/>
        </p:nvCxnSpPr>
        <p:spPr>
          <a:xfrm rot="10800000" flipH="1">
            <a:off x="2312860" y="5475649"/>
            <a:ext cx="1248400" cy="1326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30" name="Google Shape;530;g1bd681ff940_0_4"/>
          <p:cNvCxnSpPr/>
          <p:nvPr/>
        </p:nvCxnSpPr>
        <p:spPr>
          <a:xfrm rot="10800000">
            <a:off x="2275841" y="4023355"/>
            <a:ext cx="3299516" cy="1225785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1" name="Google Shape;531;g1bd681ff940_0_4"/>
          <p:cNvCxnSpPr/>
          <p:nvPr/>
        </p:nvCxnSpPr>
        <p:spPr>
          <a:xfrm>
            <a:off x="3800235" y="4073461"/>
            <a:ext cx="5126" cy="115823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2" name="Google Shape;532;g1bd681ff940_0_4"/>
          <p:cNvCxnSpPr/>
          <p:nvPr/>
        </p:nvCxnSpPr>
        <p:spPr>
          <a:xfrm rot="10800000">
            <a:off x="3060973" y="2171136"/>
            <a:ext cx="847043" cy="25902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3" name="Google Shape;533;g1bd681ff940_0_4"/>
          <p:cNvCxnSpPr/>
          <p:nvPr/>
        </p:nvCxnSpPr>
        <p:spPr>
          <a:xfrm flipH="1">
            <a:off x="2103335" y="2643856"/>
            <a:ext cx="2021263" cy="96313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4" name="Google Shape;534;g1bd681ff940_0_4"/>
          <p:cNvCxnSpPr/>
          <p:nvPr/>
        </p:nvCxnSpPr>
        <p:spPr>
          <a:xfrm rot="10800000">
            <a:off x="6360712" y="2660340"/>
            <a:ext cx="2623149" cy="1733890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5" name="Google Shape;535;g1bd681ff940_0_4"/>
          <p:cNvCxnSpPr/>
          <p:nvPr/>
        </p:nvCxnSpPr>
        <p:spPr>
          <a:xfrm>
            <a:off x="7209464" y="4114471"/>
            <a:ext cx="90765" cy="1117228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6" name="Google Shape;536;g1bd681ff940_0_4"/>
          <p:cNvCxnSpPr/>
          <p:nvPr/>
        </p:nvCxnSpPr>
        <p:spPr>
          <a:xfrm rot="10800000">
            <a:off x="5751640" y="3897910"/>
            <a:ext cx="1233323" cy="0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7" name="Google Shape;537;g1bd681ff940_0_4"/>
          <p:cNvCxnSpPr/>
          <p:nvPr/>
        </p:nvCxnSpPr>
        <p:spPr>
          <a:xfrm>
            <a:off x="4086051" y="3822449"/>
            <a:ext cx="1175426" cy="64229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8" name="Google Shape;538;g1bd681ff940_0_4"/>
          <p:cNvCxnSpPr>
            <a:stCxn id="498" idx="3"/>
            <a:endCxn id="496" idx="2"/>
          </p:cNvCxnSpPr>
          <p:nvPr/>
        </p:nvCxnSpPr>
        <p:spPr>
          <a:xfrm rot="5400000">
            <a:off x="2857254" y="4894209"/>
            <a:ext cx="44026" cy="1529441"/>
          </a:xfrm>
          <a:prstGeom prst="curvedConnector3">
            <a:avLst>
              <a:gd name="adj1" fmla="val 70595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39" name="Google Shape;539;g1bd681ff940_0_4"/>
          <p:cNvCxnSpPr>
            <a:stCxn id="498" idx="6"/>
            <a:endCxn id="502" idx="3"/>
          </p:cNvCxnSpPr>
          <p:nvPr/>
        </p:nvCxnSpPr>
        <p:spPr>
          <a:xfrm rot="10800000">
            <a:off x="4041396" y="3830038"/>
            <a:ext cx="19299" cy="1634379"/>
          </a:xfrm>
          <a:prstGeom prst="curvedConnector3">
            <a:avLst>
              <a:gd name="adj1" fmla="val -124023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0" name="Google Shape;540;g1bd681ff940_0_4"/>
          <p:cNvCxnSpPr>
            <a:stCxn id="510" idx="6"/>
            <a:endCxn id="506" idx="2"/>
          </p:cNvCxnSpPr>
          <p:nvPr/>
        </p:nvCxnSpPr>
        <p:spPr>
          <a:xfrm rot="10800000" flipH="1">
            <a:off x="7555564" y="4837804"/>
            <a:ext cx="1388619" cy="626613"/>
          </a:xfrm>
          <a:prstGeom prst="curved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1" name="Google Shape;541;g1bd681ff940_0_4"/>
          <p:cNvCxnSpPr>
            <a:stCxn id="510" idx="4"/>
            <a:endCxn id="496" idx="2"/>
          </p:cNvCxnSpPr>
          <p:nvPr/>
        </p:nvCxnSpPr>
        <p:spPr>
          <a:xfrm rot="5400000" flipH="1">
            <a:off x="4699319" y="3096225"/>
            <a:ext cx="27441" cy="5196844"/>
          </a:xfrm>
          <a:prstGeom prst="curvedConnector3">
            <a:avLst>
              <a:gd name="adj1" fmla="val -217582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2" name="Google Shape;542;g1bd681ff940_0_4"/>
          <p:cNvCxnSpPr>
            <a:stCxn id="514" idx="2"/>
            <a:endCxn id="504" idx="3"/>
          </p:cNvCxnSpPr>
          <p:nvPr/>
        </p:nvCxnSpPr>
        <p:spPr>
          <a:xfrm rot="10800000">
            <a:off x="4360633" y="2416013"/>
            <a:ext cx="1473354" cy="212288"/>
          </a:xfrm>
          <a:prstGeom prst="curved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3" name="Google Shape;543;g1bd681ff940_0_4"/>
          <p:cNvCxnSpPr>
            <a:stCxn id="512" idx="6"/>
            <a:endCxn id="502" idx="1"/>
          </p:cNvCxnSpPr>
          <p:nvPr/>
        </p:nvCxnSpPr>
        <p:spPr>
          <a:xfrm rot="10800000" flipH="1">
            <a:off x="2358569" y="3829975"/>
            <a:ext cx="1233323" cy="9649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4" name="Google Shape;544;g1bd681ff940_0_4"/>
          <p:cNvCxnSpPr>
            <a:stCxn id="512" idx="7"/>
            <a:endCxn id="504" idx="2"/>
          </p:cNvCxnSpPr>
          <p:nvPr/>
        </p:nvCxnSpPr>
        <p:spPr>
          <a:xfrm rot="16200000">
            <a:off x="2694160" y="2225434"/>
            <a:ext cx="1034604" cy="1848779"/>
          </a:xfrm>
          <a:prstGeom prst="curvedConnector3">
            <a:avLst>
              <a:gd name="adj1" fmla="val 23244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5" name="Google Shape;545;g1bd681ff940_0_4"/>
          <p:cNvCxnSpPr>
            <a:stCxn id="516" idx="4"/>
            <a:endCxn id="500" idx="0"/>
          </p:cNvCxnSpPr>
          <p:nvPr/>
        </p:nvCxnSpPr>
        <p:spPr>
          <a:xfrm rot="16200000" flipH="1">
            <a:off x="4975938" y="4673412"/>
            <a:ext cx="1117228" cy="31662"/>
          </a:xfrm>
          <a:prstGeom prst="curvedConnector3">
            <a:avLst>
              <a:gd name="adj1" fmla="val 50002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6" name="Google Shape;546;g1bd681ff940_0_4"/>
          <p:cNvCxnSpPr>
            <a:stCxn id="516" idx="5"/>
            <a:endCxn id="508" idx="2"/>
          </p:cNvCxnSpPr>
          <p:nvPr/>
        </p:nvCxnSpPr>
        <p:spPr>
          <a:xfrm rot="16200000" flipH="1">
            <a:off x="6434034" y="3316470"/>
            <a:ext cx="44026" cy="1529441"/>
          </a:xfrm>
          <a:prstGeom prst="curvedConnector3">
            <a:avLst>
              <a:gd name="adj1" fmla="val 70595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7" name="Google Shape;547;g1bd681ff940_0_4"/>
          <p:cNvCxnSpPr/>
          <p:nvPr/>
        </p:nvCxnSpPr>
        <p:spPr>
          <a:xfrm>
            <a:off x="5807866" y="5469191"/>
            <a:ext cx="1264684" cy="10554"/>
          </a:xfrm>
          <a:prstGeom prst="straightConnector1">
            <a:avLst/>
          </a:prstGeom>
          <a:noFill/>
          <a:ln w="28575" cap="flat" cmpd="sng">
            <a:solidFill>
              <a:srgbClr val="CC4125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8" name="Google Shape;548;g1bd681ff940_0_4"/>
          <p:cNvCxnSpPr/>
          <p:nvPr/>
        </p:nvCxnSpPr>
        <p:spPr>
          <a:xfrm rot="5400000">
            <a:off x="2862444" y="4909537"/>
            <a:ext cx="44026" cy="1529441"/>
          </a:xfrm>
          <a:prstGeom prst="curvedConnector3">
            <a:avLst>
              <a:gd name="adj1" fmla="val 705959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49" name="Google Shape;549;g1bd681ff940_0_4"/>
          <p:cNvCxnSpPr>
            <a:cxnSpLocks/>
            <a:stCxn id="498" idx="6"/>
            <a:endCxn id="502" idx="3"/>
          </p:cNvCxnSpPr>
          <p:nvPr/>
        </p:nvCxnSpPr>
        <p:spPr>
          <a:xfrm rot="10800000">
            <a:off x="4041396" y="3830038"/>
            <a:ext cx="19299" cy="1634379"/>
          </a:xfrm>
          <a:prstGeom prst="curvedConnector3">
            <a:avLst>
              <a:gd name="adj1" fmla="val -124023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0" name="Google Shape;550;g1bd681ff940_0_4"/>
          <p:cNvCxnSpPr/>
          <p:nvPr/>
        </p:nvCxnSpPr>
        <p:spPr>
          <a:xfrm rot="10800000" flipH="1">
            <a:off x="7560753" y="4853133"/>
            <a:ext cx="1388619" cy="626613"/>
          </a:xfrm>
          <a:prstGeom prst="curved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1" name="Google Shape;551;g1bd681ff940_0_4"/>
          <p:cNvCxnSpPr/>
          <p:nvPr/>
        </p:nvCxnSpPr>
        <p:spPr>
          <a:xfrm rot="5400000" flipH="1">
            <a:off x="4704509" y="3111554"/>
            <a:ext cx="27441" cy="5196844"/>
          </a:xfrm>
          <a:prstGeom prst="curvedConnector3">
            <a:avLst>
              <a:gd name="adj1" fmla="val -217582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2" name="Google Shape;552;g1bd681ff940_0_4"/>
          <p:cNvCxnSpPr/>
          <p:nvPr/>
        </p:nvCxnSpPr>
        <p:spPr>
          <a:xfrm rot="10800000">
            <a:off x="4365823" y="2431342"/>
            <a:ext cx="1473354" cy="212288"/>
          </a:xfrm>
          <a:prstGeom prst="curvedConnector3">
            <a:avLst>
              <a:gd name="adj1" fmla="val 50005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3" name="Google Shape;553;g1bd681ff940_0_4"/>
          <p:cNvCxnSpPr/>
          <p:nvPr/>
        </p:nvCxnSpPr>
        <p:spPr>
          <a:xfrm rot="10800000" flipH="1">
            <a:off x="2363758" y="3845304"/>
            <a:ext cx="1233323" cy="9649"/>
          </a:xfrm>
          <a:prstGeom prst="curvedConnector3">
            <a:avLst>
              <a:gd name="adj1" fmla="val 5000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4" name="Google Shape;554;g1bd681ff940_0_4"/>
          <p:cNvCxnSpPr/>
          <p:nvPr/>
        </p:nvCxnSpPr>
        <p:spPr>
          <a:xfrm rot="16200000">
            <a:off x="2699349" y="2240762"/>
            <a:ext cx="1034604" cy="1848779"/>
          </a:xfrm>
          <a:prstGeom prst="curvedConnector3">
            <a:avLst>
              <a:gd name="adj1" fmla="val 23244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5" name="Google Shape;555;g1bd681ff940_0_4"/>
          <p:cNvCxnSpPr/>
          <p:nvPr/>
        </p:nvCxnSpPr>
        <p:spPr>
          <a:xfrm rot="16200000" flipH="1">
            <a:off x="6439223" y="3331798"/>
            <a:ext cx="44026" cy="1529441"/>
          </a:xfrm>
          <a:prstGeom prst="curvedConnector3">
            <a:avLst>
              <a:gd name="adj1" fmla="val 705959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556" name="Google Shape;556;g1bd681ff940_0_4"/>
          <p:cNvCxnSpPr/>
          <p:nvPr/>
        </p:nvCxnSpPr>
        <p:spPr>
          <a:xfrm rot="16200000" flipH="1">
            <a:off x="4967645" y="4658133"/>
            <a:ext cx="1117228" cy="31662"/>
          </a:xfrm>
          <a:prstGeom prst="curvedConnector3">
            <a:avLst>
              <a:gd name="adj1" fmla="val 50002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557" name="Google Shape;557;g1bd681ff940_0_4"/>
          <p:cNvSpPr txBox="1"/>
          <p:nvPr/>
        </p:nvSpPr>
        <p:spPr>
          <a:xfrm>
            <a:off x="2784377" y="5475649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58" name="Google Shape;558;g1bd681ff940_0_4"/>
          <p:cNvSpPr txBox="1"/>
          <p:nvPr/>
        </p:nvSpPr>
        <p:spPr>
          <a:xfrm>
            <a:off x="8259925" y="5302813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59" name="Google Shape;559;g1bd681ff940_0_4"/>
          <p:cNvSpPr txBox="1"/>
          <p:nvPr/>
        </p:nvSpPr>
        <p:spPr>
          <a:xfrm>
            <a:off x="4962192" y="2131090"/>
            <a:ext cx="733058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a, b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0" name="Google Shape;560;g1bd681ff940_0_4"/>
          <p:cNvSpPr txBox="1"/>
          <p:nvPr/>
        </p:nvSpPr>
        <p:spPr>
          <a:xfrm>
            <a:off x="5510428" y="4486327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1" name="Google Shape;561;g1bd681ff940_0_4"/>
          <p:cNvSpPr txBox="1"/>
          <p:nvPr/>
        </p:nvSpPr>
        <p:spPr>
          <a:xfrm>
            <a:off x="2772164" y="3730628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a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2" name="Google Shape;562;g1bd681ff940_0_4"/>
          <p:cNvSpPr txBox="1"/>
          <p:nvPr/>
        </p:nvSpPr>
        <p:spPr>
          <a:xfrm>
            <a:off x="4587672" y="6281054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b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3" name="Google Shape;563;g1bd681ff940_0_4"/>
          <p:cNvSpPr txBox="1"/>
          <p:nvPr/>
        </p:nvSpPr>
        <p:spPr>
          <a:xfrm>
            <a:off x="6176418" y="3967781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b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4" name="Google Shape;564;g1bd681ff940_0_4"/>
          <p:cNvSpPr txBox="1"/>
          <p:nvPr/>
        </p:nvSpPr>
        <p:spPr>
          <a:xfrm>
            <a:off x="3158897" y="2998864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b</a:t>
            </a:r>
            <a:endParaRPr sz="1608" b="1" baseline="-25000">
              <a:solidFill>
                <a:schemeClr val="accent2"/>
              </a:solidFill>
            </a:endParaRPr>
          </a:p>
        </p:txBody>
      </p:sp>
      <p:sp>
        <p:nvSpPr>
          <p:cNvPr id="565" name="Google Shape;565;g1bd681ff940_0_4"/>
          <p:cNvSpPr txBox="1"/>
          <p:nvPr/>
        </p:nvSpPr>
        <p:spPr>
          <a:xfrm>
            <a:off x="4367041" y="4303289"/>
            <a:ext cx="374520" cy="433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896" tIns="91896" rIns="91896" bIns="91896" anchor="t" anchorCtr="0">
            <a:spAutoFit/>
          </a:bodyPr>
          <a:lstStyle/>
          <a:p>
            <a:pPr algn="ctr"/>
            <a:r>
              <a:rPr lang="de-AT" sz="1608" b="1">
                <a:solidFill>
                  <a:schemeClr val="accent2"/>
                </a:solidFill>
              </a:rPr>
              <a:t>b</a:t>
            </a:r>
            <a:endParaRPr sz="1608" b="1" baseline="-25000">
              <a:solidFill>
                <a:schemeClr val="accent2"/>
              </a:solidFill>
            </a:endParaRPr>
          </a:p>
        </p:txBody>
      </p:sp>
      <p:pic>
        <p:nvPicPr>
          <p:cNvPr id="584" name="Google Shape;584;g1bd681ff940_0_4"/>
          <p:cNvPicPr preferRelativeResize="0"/>
          <p:nvPr/>
        </p:nvPicPr>
        <p:blipFill rotWithShape="1">
          <a:blip r:embed="rId5">
            <a:alphaModFix/>
          </a:blip>
          <a:srcRect l="6230" t="8371" r="3205" b="11365"/>
          <a:stretch/>
        </p:blipFill>
        <p:spPr>
          <a:xfrm>
            <a:off x="11003289" y="1167228"/>
            <a:ext cx="408595" cy="36295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81632304-3A2F-6573-6B1C-048BA1553F49}"/>
              </a:ext>
            </a:extLst>
          </p:cNvPr>
          <p:cNvSpPr/>
          <p:nvPr/>
        </p:nvSpPr>
        <p:spPr>
          <a:xfrm>
            <a:off x="2709506" y="3681635"/>
            <a:ext cx="505768" cy="487589"/>
          </a:xfrm>
          <a:custGeom>
            <a:avLst/>
            <a:gdLst>
              <a:gd name="connsiteX0" fmla="*/ 0 w 505768"/>
              <a:gd name="connsiteY0" fmla="*/ 243795 h 487589"/>
              <a:gd name="connsiteX1" fmla="*/ 252884 w 505768"/>
              <a:gd name="connsiteY1" fmla="*/ 0 h 487589"/>
              <a:gd name="connsiteX2" fmla="*/ 505768 w 505768"/>
              <a:gd name="connsiteY2" fmla="*/ 243795 h 487589"/>
              <a:gd name="connsiteX3" fmla="*/ 252884 w 505768"/>
              <a:gd name="connsiteY3" fmla="*/ 487590 h 487589"/>
              <a:gd name="connsiteX4" fmla="*/ 0 w 505768"/>
              <a:gd name="connsiteY4" fmla="*/ 243795 h 487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768" h="487589" extrusionOk="0">
                <a:moveTo>
                  <a:pt x="0" y="243795"/>
                </a:moveTo>
                <a:cubicBezTo>
                  <a:pt x="-27076" y="92450"/>
                  <a:pt x="86590" y="9995"/>
                  <a:pt x="252884" y="0"/>
                </a:cubicBezTo>
                <a:cubicBezTo>
                  <a:pt x="415030" y="4733"/>
                  <a:pt x="502064" y="109269"/>
                  <a:pt x="505768" y="243795"/>
                </a:cubicBezTo>
                <a:cubicBezTo>
                  <a:pt x="494269" y="389669"/>
                  <a:pt x="388060" y="512395"/>
                  <a:pt x="252884" y="487590"/>
                </a:cubicBezTo>
                <a:cubicBezTo>
                  <a:pt x="110722" y="486223"/>
                  <a:pt x="23951" y="389883"/>
                  <a:pt x="0" y="243795"/>
                </a:cubicBezTo>
                <a:close/>
              </a:path>
            </a:pathLst>
          </a:custGeom>
          <a:noFill/>
          <a:ln cmpd="dbl">
            <a:solidFill>
              <a:schemeClr val="bg2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5501D82C-7E94-E2D4-7B4E-A4E5D6F6ADE9}"/>
              </a:ext>
            </a:extLst>
          </p:cNvPr>
          <p:cNvSpPr/>
          <p:nvPr/>
        </p:nvSpPr>
        <p:spPr>
          <a:xfrm>
            <a:off x="2716566" y="5407234"/>
            <a:ext cx="505768" cy="487589"/>
          </a:xfrm>
          <a:custGeom>
            <a:avLst/>
            <a:gdLst>
              <a:gd name="connsiteX0" fmla="*/ 0 w 505768"/>
              <a:gd name="connsiteY0" fmla="*/ 243795 h 487589"/>
              <a:gd name="connsiteX1" fmla="*/ 252884 w 505768"/>
              <a:gd name="connsiteY1" fmla="*/ 0 h 487589"/>
              <a:gd name="connsiteX2" fmla="*/ 505768 w 505768"/>
              <a:gd name="connsiteY2" fmla="*/ 243795 h 487589"/>
              <a:gd name="connsiteX3" fmla="*/ 252884 w 505768"/>
              <a:gd name="connsiteY3" fmla="*/ 487590 h 487589"/>
              <a:gd name="connsiteX4" fmla="*/ 0 w 505768"/>
              <a:gd name="connsiteY4" fmla="*/ 243795 h 4875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5768" h="487589" extrusionOk="0">
                <a:moveTo>
                  <a:pt x="0" y="243795"/>
                </a:moveTo>
                <a:cubicBezTo>
                  <a:pt x="-27076" y="92450"/>
                  <a:pt x="86590" y="9995"/>
                  <a:pt x="252884" y="0"/>
                </a:cubicBezTo>
                <a:cubicBezTo>
                  <a:pt x="415030" y="4733"/>
                  <a:pt x="502064" y="109269"/>
                  <a:pt x="505768" y="243795"/>
                </a:cubicBezTo>
                <a:cubicBezTo>
                  <a:pt x="494269" y="389669"/>
                  <a:pt x="388060" y="512395"/>
                  <a:pt x="252884" y="487590"/>
                </a:cubicBezTo>
                <a:cubicBezTo>
                  <a:pt x="110722" y="486223"/>
                  <a:pt x="23951" y="389883"/>
                  <a:pt x="0" y="243795"/>
                </a:cubicBezTo>
                <a:close/>
              </a:path>
            </a:pathLst>
          </a:custGeom>
          <a:noFill/>
          <a:ln cmpd="dbl">
            <a:solidFill>
              <a:schemeClr val="bg2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ellipse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28CFE7-5627-738B-4C20-BB7AB98C72E8}"/>
              </a:ext>
            </a:extLst>
          </p:cNvPr>
          <p:cNvSpPr txBox="1"/>
          <p:nvPr/>
        </p:nvSpPr>
        <p:spPr>
          <a:xfrm>
            <a:off x="217756" y="6991792"/>
            <a:ext cx="11939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1800" dirty="0"/>
              <a:t>📖 Chen et al., </a:t>
            </a:r>
            <a:r>
              <a:rPr lang="en-GB" sz="1800" i="1" dirty="0"/>
              <a:t>Indecision and delays are the parents of failure.</a:t>
            </a:r>
            <a:r>
              <a:rPr lang="en-GB" sz="1800" dirty="0"/>
              <a:t> Acta Informatica, 2020</a:t>
            </a:r>
          </a:p>
        </p:txBody>
      </p:sp>
      <p:sp>
        <p:nvSpPr>
          <p:cNvPr id="8" name="Google Shape;312;g1bc33dc2a88_0_0">
            <a:extLst>
              <a:ext uri="{FF2B5EF4-FFF2-40B4-BE49-F238E27FC236}">
                <a16:creationId xmlns:a16="http://schemas.microsoft.com/office/drawing/2014/main" id="{5A6D2C9D-3CC1-835E-DAEF-1F3EFD63358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de-AT" dirty="0" err="1"/>
              <a:t>Safety</a:t>
            </a:r>
            <a:r>
              <a:rPr lang="de-AT" dirty="0"/>
              <a:t> </a:t>
            </a:r>
            <a:r>
              <a:rPr lang="de-AT" dirty="0" err="1"/>
              <a:t>Shielding</a:t>
            </a:r>
            <a:r>
              <a:rPr lang="de-AT" dirty="0"/>
              <a:t> </a:t>
            </a:r>
            <a:r>
              <a:rPr lang="de-AT" dirty="0" err="1"/>
              <a:t>under</a:t>
            </a:r>
            <a:r>
              <a:rPr lang="de-AT" dirty="0"/>
              <a:t> </a:t>
            </a:r>
            <a:r>
              <a:rPr lang="de-AT" dirty="0" err="1"/>
              <a:t>Delayed</a:t>
            </a:r>
            <a:r>
              <a:rPr lang="de-AT" dirty="0"/>
              <a:t> Observation					Filip Cano Córdoba</a:t>
            </a:r>
            <a:endParaRPr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0624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940"/>
    </mc:Choice>
    <mc:Fallback xmlns="">
      <p:transition spd="slow" advTm="749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0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5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4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5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5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5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5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5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5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5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3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5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5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50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5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8" dur="500"/>
                                        <p:tgtEl>
                                          <p:spTgt spid="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1" dur="500"/>
                                        <p:tgtEl>
                                          <p:spTgt spid="4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5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5" grpId="0" animBg="1"/>
      <p:bldP spid="495" grpId="1" animBg="1"/>
      <p:bldP spid="497" grpId="0" animBg="1"/>
      <p:bldP spid="497" grpId="1" animBg="1"/>
      <p:bldP spid="499" grpId="0" animBg="1"/>
      <p:bldP spid="501" grpId="0" animBg="1"/>
      <p:bldP spid="501" grpId="1" animBg="1"/>
      <p:bldP spid="501" grpId="2" animBg="1"/>
      <p:bldP spid="503" grpId="0" animBg="1"/>
      <p:bldP spid="503" grpId="1" animBg="1"/>
      <p:bldP spid="503" grpId="2" animBg="1"/>
      <p:bldP spid="505" grpId="0" animBg="1"/>
      <p:bldP spid="507" grpId="0" animBg="1"/>
      <p:bldP spid="509" grpId="0" animBg="1"/>
      <p:bldP spid="509" grpId="1" animBg="1"/>
      <p:bldP spid="511" grpId="0" animBg="1"/>
      <p:bldP spid="511" grpId="1" animBg="1"/>
      <p:bldP spid="511" grpId="2" animBg="1"/>
      <p:bldP spid="511" grpId="3" animBg="1"/>
      <p:bldP spid="513" grpId="0" animBg="1"/>
      <p:bldP spid="515" grpId="0" animBg="1"/>
      <p:bldP spid="559" grpId="0"/>
      <p:bldP spid="2" grpId="0" animBg="1"/>
      <p:bldP spid="3" grpId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b2876d289f_0_253"/>
          <p:cNvSpPr txBox="1">
            <a:spLocks noGrp="1"/>
          </p:cNvSpPr>
          <p:nvPr>
            <p:ph type="title"/>
          </p:nvPr>
        </p:nvSpPr>
        <p:spPr>
          <a:xfrm>
            <a:off x="885127" y="885984"/>
            <a:ext cx="11939111" cy="122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3400"/>
            </a:pPr>
            <a:r>
              <a:rPr lang="de-AT" b="1" dirty="0" err="1"/>
              <a:t>Shielding</a:t>
            </a:r>
            <a:r>
              <a:rPr lang="de-AT" b="1" dirty="0"/>
              <a:t> </a:t>
            </a:r>
            <a:r>
              <a:rPr lang="de-AT" b="1" dirty="0" err="1"/>
              <a:t>Against</a:t>
            </a:r>
            <a:r>
              <a:rPr lang="de-AT" b="1" dirty="0"/>
              <a:t> </a:t>
            </a:r>
            <a:r>
              <a:rPr lang="de-AT" b="1" dirty="0" err="1"/>
              <a:t>Collisions</a:t>
            </a:r>
            <a:r>
              <a:rPr lang="de-AT" b="1" dirty="0"/>
              <a:t> in Carla</a:t>
            </a:r>
            <a:endParaRPr b="1" dirty="0"/>
          </a:p>
          <a:p>
            <a:pPr>
              <a:buSzPts val="3400"/>
            </a:pPr>
            <a:endParaRPr dirty="0"/>
          </a:p>
        </p:txBody>
      </p:sp>
      <p:sp>
        <p:nvSpPr>
          <p:cNvPr id="593" name="Google Shape;593;g1b2876d289f_0_253"/>
          <p:cNvSpPr txBox="1">
            <a:spLocks noGrp="1"/>
          </p:cNvSpPr>
          <p:nvPr>
            <p:ph type="sldNum" idx="12"/>
          </p:nvPr>
        </p:nvSpPr>
        <p:spPr>
          <a:xfrm>
            <a:off x="2" y="700556"/>
            <a:ext cx="614249" cy="61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5134" rIns="0" bIns="65134" anchor="ctr" anchorCtr="0">
            <a:noAutofit/>
          </a:bodyPr>
          <a:lstStyle/>
          <a:p>
            <a:fld id="{00000000-1234-1234-1234-123412341234}" type="slidenum">
              <a:rPr lang="de-AT"/>
              <a:pPr/>
              <a:t>5</a:t>
            </a:fld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D0F5098-90E6-4C24-6048-58B620264DA9}"/>
              </a:ext>
            </a:extLst>
          </p:cNvPr>
          <p:cNvSpPr txBox="1"/>
          <p:nvPr/>
        </p:nvSpPr>
        <p:spPr>
          <a:xfrm>
            <a:off x="439787" y="6982247"/>
            <a:ext cx="917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1800" dirty="0"/>
              <a:t>📖 </a:t>
            </a:r>
            <a:r>
              <a:rPr lang="en-GB" sz="1800" dirty="0" err="1"/>
              <a:t>Dosovitskiy</a:t>
            </a:r>
            <a:r>
              <a:rPr lang="en-AT" sz="1800" dirty="0"/>
              <a:t> et al., </a:t>
            </a:r>
            <a:r>
              <a:rPr lang="en-AT" sz="1800" i="1" dirty="0"/>
              <a:t>Carla, an Open Urban Driving Simulator,</a:t>
            </a:r>
            <a:r>
              <a:rPr lang="en-AT" sz="1800" dirty="0"/>
              <a:t> CoRL 2017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287E8D9-0C41-6867-67E9-FE9FF6B38C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9214" y="1638300"/>
            <a:ext cx="6756400" cy="403860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A45A90A-C374-FE98-DFFD-221817AA6D4C}"/>
              </a:ext>
            </a:extLst>
          </p:cNvPr>
          <p:cNvCxnSpPr/>
          <p:nvPr/>
        </p:nvCxnSpPr>
        <p:spPr>
          <a:xfrm flipV="1">
            <a:off x="7902222" y="2438400"/>
            <a:ext cx="2606293" cy="145626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ED6B117-FEDF-811E-ED9F-F0671C3E59CF}"/>
              </a:ext>
            </a:extLst>
          </p:cNvPr>
          <p:cNvCxnSpPr/>
          <p:nvPr/>
        </p:nvCxnSpPr>
        <p:spPr>
          <a:xfrm>
            <a:off x="9708444" y="2526305"/>
            <a:ext cx="800071" cy="45034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5ACFA17A-77FF-B83E-22EE-1EF5F0015882}"/>
              </a:ext>
            </a:extLst>
          </p:cNvPr>
          <p:cNvSpPr/>
          <p:nvPr/>
        </p:nvSpPr>
        <p:spPr>
          <a:xfrm>
            <a:off x="9978641" y="2652555"/>
            <a:ext cx="98676" cy="9892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8E6715A-DDEB-F209-079A-F3FD73F36B20}"/>
              </a:ext>
            </a:extLst>
          </p:cNvPr>
          <p:cNvCxnSpPr>
            <a:cxnSpLocks/>
          </p:cNvCxnSpPr>
          <p:nvPr/>
        </p:nvCxnSpPr>
        <p:spPr>
          <a:xfrm flipV="1">
            <a:off x="7852884" y="2714249"/>
            <a:ext cx="2175095" cy="1231097"/>
          </a:xfrm>
          <a:prstGeom prst="straightConnector1">
            <a:avLst/>
          </a:prstGeom>
          <a:ln>
            <a:headEnd type="stealth" w="sm" len="lg"/>
            <a:tailEnd type="stealth" w="sm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C5C0AD1-9BFE-6BE2-B9B2-C229BBF00709}"/>
              </a:ext>
            </a:extLst>
          </p:cNvPr>
          <p:cNvCxnSpPr>
            <a:cxnSpLocks/>
          </p:cNvCxnSpPr>
          <p:nvPr/>
        </p:nvCxnSpPr>
        <p:spPr>
          <a:xfrm>
            <a:off x="9547443" y="2489079"/>
            <a:ext cx="281253" cy="302712"/>
          </a:xfrm>
          <a:prstGeom prst="straightConnector1">
            <a:avLst/>
          </a:prstGeom>
          <a:ln>
            <a:headEnd type="stealth" w="sm" len="lg"/>
            <a:tailEnd type="stealth" w="sm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Freeform 26">
            <a:extLst>
              <a:ext uri="{FF2B5EF4-FFF2-40B4-BE49-F238E27FC236}">
                <a16:creationId xmlns:a16="http://schemas.microsoft.com/office/drawing/2014/main" id="{499F2EAD-C9FF-4048-E567-C9BB2E724F55}"/>
              </a:ext>
            </a:extLst>
          </p:cNvPr>
          <p:cNvSpPr/>
          <p:nvPr/>
        </p:nvSpPr>
        <p:spPr>
          <a:xfrm>
            <a:off x="9566275" y="2679700"/>
            <a:ext cx="168275" cy="215900"/>
          </a:xfrm>
          <a:custGeom>
            <a:avLst/>
            <a:gdLst>
              <a:gd name="connsiteX0" fmla="*/ 149225 w 149225"/>
              <a:gd name="connsiteY0" fmla="*/ 0 h 209550"/>
              <a:gd name="connsiteX1" fmla="*/ 0 w 149225"/>
              <a:gd name="connsiteY1" fmla="*/ 92075 h 209550"/>
              <a:gd name="connsiteX2" fmla="*/ 104775 w 149225"/>
              <a:gd name="connsiteY2" fmla="*/ 209550 h 209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9225" h="209550">
                <a:moveTo>
                  <a:pt x="149225" y="0"/>
                </a:moveTo>
                <a:lnTo>
                  <a:pt x="0" y="92075"/>
                </a:lnTo>
                <a:lnTo>
                  <a:pt x="104775" y="209550"/>
                </a:lnTo>
              </a:path>
            </a:pathLst>
          </a:cu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7484982-8CC9-3EA9-F72D-F55691D06B7F}"/>
              </a:ext>
            </a:extLst>
          </p:cNvPr>
          <p:cNvSpPr/>
          <p:nvPr/>
        </p:nvSpPr>
        <p:spPr>
          <a:xfrm>
            <a:off x="9688831" y="2780676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T"/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B00F817-C5BE-B1E3-174F-E19D0A13E86E}"/>
              </a:ext>
            </a:extLst>
          </p:cNvPr>
          <p:cNvCxnSpPr/>
          <p:nvPr/>
        </p:nvCxnSpPr>
        <p:spPr>
          <a:xfrm flipV="1">
            <a:off x="7878066" y="2448087"/>
            <a:ext cx="2606293" cy="1456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076D0D84-D5B7-1378-7681-6E666A7029C4}"/>
              </a:ext>
            </a:extLst>
          </p:cNvPr>
          <p:cNvCxnSpPr/>
          <p:nvPr/>
        </p:nvCxnSpPr>
        <p:spPr>
          <a:xfrm>
            <a:off x="9727276" y="2531858"/>
            <a:ext cx="800071" cy="4503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A7DA9F9-7103-8BFD-1C3D-2C6A11A2D4FC}"/>
              </a:ext>
            </a:extLst>
          </p:cNvPr>
          <p:cNvSpPr txBox="1"/>
          <p:nvPr/>
        </p:nvSpPr>
        <p:spPr>
          <a:xfrm>
            <a:off x="8850383" y="2511033"/>
            <a:ext cx="9536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2200" dirty="0"/>
              <a:t>dist</a:t>
            </a:r>
            <a:r>
              <a:rPr lang="en-AT" sz="2200" baseline="-25000" dirty="0"/>
              <a:t>y</a:t>
            </a:r>
            <a:endParaRPr lang="en-AT" sz="22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4A557B8-A593-3EE4-2C94-1E9BD54E101E}"/>
              </a:ext>
            </a:extLst>
          </p:cNvPr>
          <p:cNvSpPr txBox="1"/>
          <p:nvPr/>
        </p:nvSpPr>
        <p:spPr>
          <a:xfrm>
            <a:off x="8986230" y="3458754"/>
            <a:ext cx="95363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2200" dirty="0"/>
              <a:t>dist</a:t>
            </a:r>
            <a:r>
              <a:rPr lang="en-AT" sz="2200" baseline="-25000" dirty="0"/>
              <a:t>x</a:t>
            </a:r>
            <a:endParaRPr lang="en-AT" sz="2200" dirty="0"/>
          </a:p>
        </p:txBody>
      </p:sp>
      <p:sp>
        <p:nvSpPr>
          <p:cNvPr id="33" name="Google Shape;308;g1bc33dc2a88_0_0">
            <a:extLst>
              <a:ext uri="{FF2B5EF4-FFF2-40B4-BE49-F238E27FC236}">
                <a16:creationId xmlns:a16="http://schemas.microsoft.com/office/drawing/2014/main" id="{E079F8F1-EEB9-E7E3-938C-671C939BDD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122" y="1633741"/>
            <a:ext cx="5088754" cy="2605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 marL="526599" indent="0">
              <a:spcBef>
                <a:spcPts val="2010"/>
              </a:spcBef>
              <a:buSzPts val="2550"/>
            </a:pPr>
            <a:r>
              <a:rPr lang="de-AT" sz="2400" b="1" dirty="0"/>
              <a:t>Model </a:t>
            </a:r>
            <a:r>
              <a:rPr lang="de-AT" sz="2400" b="1" dirty="0" err="1"/>
              <a:t>of</a:t>
            </a:r>
            <a:r>
              <a:rPr lang="de-AT" sz="2400" b="1" dirty="0"/>
              <a:t> </a:t>
            </a:r>
            <a:r>
              <a:rPr lang="de-AT" sz="2400" b="1" dirty="0" err="1"/>
              <a:t>the</a:t>
            </a:r>
            <a:r>
              <a:rPr lang="de-AT" sz="2400" b="1" dirty="0"/>
              <a:t> </a:t>
            </a:r>
            <a:r>
              <a:rPr lang="de-AT" sz="2400" b="1" dirty="0" err="1"/>
              <a:t>environment</a:t>
            </a:r>
            <a:endParaRPr lang="de-AT" sz="2400" b="1" dirty="0"/>
          </a:p>
          <a:p>
            <a:pPr marL="919155" indent="-392556">
              <a:spcBef>
                <a:spcPts val="2010"/>
              </a:spcBef>
              <a:buSzPts val="2550"/>
              <a:buChar char="●"/>
            </a:pPr>
            <a:r>
              <a:rPr lang="de-AT" sz="2400" dirty="0"/>
              <a:t>Ego </a:t>
            </a:r>
            <a:r>
              <a:rPr lang="de-AT" sz="2400" dirty="0" err="1"/>
              <a:t>car</a:t>
            </a:r>
            <a:r>
              <a:rPr lang="de-AT" sz="2400" dirty="0"/>
              <a:t> </a:t>
            </a:r>
            <a:r>
              <a:rPr lang="de-AT" sz="2400" b="1" dirty="0" err="1">
                <a:solidFill>
                  <a:schemeClr val="accent2"/>
                </a:solidFill>
              </a:rPr>
              <a:t>velocity</a:t>
            </a:r>
            <a:r>
              <a:rPr lang="de-AT" sz="2400" b="1" dirty="0">
                <a:solidFill>
                  <a:schemeClr val="accent2"/>
                </a:solidFill>
              </a:rPr>
              <a:t>.</a:t>
            </a:r>
          </a:p>
          <a:p>
            <a:pPr marL="919155" indent="-392556">
              <a:spcBef>
                <a:spcPts val="2010"/>
              </a:spcBef>
              <a:buSzPts val="2550"/>
              <a:buChar char="●"/>
            </a:pPr>
            <a:r>
              <a:rPr lang="de-AT" sz="2400" dirty="0">
                <a:solidFill>
                  <a:schemeClr val="tx1"/>
                </a:solidFill>
              </a:rPr>
              <a:t>Relative </a:t>
            </a:r>
            <a:r>
              <a:rPr lang="de-AT" sz="2400" b="1" dirty="0" err="1">
                <a:solidFill>
                  <a:schemeClr val="accent2"/>
                </a:solidFill>
              </a:rPr>
              <a:t>distances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dirty="0" err="1">
                <a:solidFill>
                  <a:schemeClr val="tx1"/>
                </a:solidFill>
              </a:rPr>
              <a:t>from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dirty="0" err="1">
                <a:solidFill>
                  <a:schemeClr val="tx1"/>
                </a:solidFill>
              </a:rPr>
              <a:t>car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dirty="0" err="1">
                <a:solidFill>
                  <a:schemeClr val="tx1"/>
                </a:solidFill>
              </a:rPr>
              <a:t>to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dirty="0" err="1">
                <a:solidFill>
                  <a:schemeClr val="tx1"/>
                </a:solidFill>
              </a:rPr>
              <a:t>pedestrian</a:t>
            </a:r>
            <a:r>
              <a:rPr lang="de-AT" sz="2400" dirty="0">
                <a:solidFill>
                  <a:schemeClr val="tx1"/>
                </a:solidFill>
              </a:rPr>
              <a:t>:  </a:t>
            </a:r>
            <a:r>
              <a:rPr lang="de-AT" sz="2400" dirty="0" err="1">
                <a:solidFill>
                  <a:schemeClr val="tx1"/>
                </a:solidFill>
              </a:rPr>
              <a:t>dist</a:t>
            </a:r>
            <a:r>
              <a:rPr lang="de-AT" sz="2400" baseline="-25000" dirty="0" err="1">
                <a:solidFill>
                  <a:schemeClr val="tx1"/>
                </a:solidFill>
              </a:rPr>
              <a:t>x</a:t>
            </a:r>
            <a:r>
              <a:rPr lang="de-AT" sz="2400" dirty="0">
                <a:solidFill>
                  <a:schemeClr val="tx1"/>
                </a:solidFill>
              </a:rPr>
              <a:t> , </a:t>
            </a:r>
            <a:r>
              <a:rPr lang="de-AT" sz="2400" dirty="0" err="1">
                <a:solidFill>
                  <a:schemeClr val="tx1"/>
                </a:solidFill>
              </a:rPr>
              <a:t>dist</a:t>
            </a:r>
            <a:r>
              <a:rPr lang="de-AT" sz="2400" baseline="-25000" dirty="0" err="1">
                <a:solidFill>
                  <a:schemeClr val="tx1"/>
                </a:solidFill>
              </a:rPr>
              <a:t>y</a:t>
            </a:r>
            <a:r>
              <a:rPr lang="de-AT" sz="2400" dirty="0">
                <a:solidFill>
                  <a:schemeClr val="tx1"/>
                </a:solidFill>
              </a:rPr>
              <a:t>.</a:t>
            </a:r>
            <a:endParaRPr lang="de-AT" sz="2400" baseline="-25000" dirty="0">
              <a:solidFill>
                <a:schemeClr val="tx1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B265D99-7F4C-F407-16A0-B854D6454DE2}"/>
              </a:ext>
            </a:extLst>
          </p:cNvPr>
          <p:cNvSpPr txBox="1"/>
          <p:nvPr/>
        </p:nvSpPr>
        <p:spPr>
          <a:xfrm>
            <a:off x="181365" y="4220091"/>
            <a:ext cx="5243180" cy="14568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26599" indent="0">
              <a:spcBef>
                <a:spcPts val="2010"/>
              </a:spcBef>
              <a:buSzPts val="2550"/>
            </a:pPr>
            <a:r>
              <a:rPr lang="de-AT" sz="2400" b="1" dirty="0">
                <a:solidFill>
                  <a:schemeClr val="tx1"/>
                </a:solidFill>
              </a:rPr>
              <a:t>Controller</a:t>
            </a:r>
          </a:p>
          <a:p>
            <a:pPr marL="919155" indent="-392556">
              <a:spcBef>
                <a:spcPts val="2010"/>
              </a:spcBef>
              <a:buSzPts val="2550"/>
              <a:buChar char="●"/>
            </a:pPr>
            <a:r>
              <a:rPr lang="de-AT" sz="2400" dirty="0" err="1">
                <a:solidFill>
                  <a:schemeClr val="tx1"/>
                </a:solidFill>
              </a:rPr>
              <a:t>We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b="1" dirty="0" err="1">
                <a:solidFill>
                  <a:schemeClr val="accent2"/>
                </a:solidFill>
              </a:rPr>
              <a:t>modified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b="1" dirty="0" err="1">
                <a:solidFill>
                  <a:schemeClr val="accent2"/>
                </a:solidFill>
              </a:rPr>
              <a:t>Carla</a:t>
            </a:r>
            <a:r>
              <a:rPr lang="de-AT" sz="2400" dirty="0" err="1">
                <a:solidFill>
                  <a:schemeClr val="tx1"/>
                </a:solidFill>
              </a:rPr>
              <a:t>‘s</a:t>
            </a:r>
            <a:r>
              <a:rPr lang="de-AT" sz="2400" dirty="0">
                <a:solidFill>
                  <a:schemeClr val="tx1"/>
                </a:solidFill>
              </a:rPr>
              <a:t> own </a:t>
            </a:r>
            <a:r>
              <a:rPr lang="de-AT" sz="2400" dirty="0" err="1">
                <a:solidFill>
                  <a:schemeClr val="tx1"/>
                </a:solidFill>
              </a:rPr>
              <a:t>traffic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dirty="0" err="1">
                <a:solidFill>
                  <a:schemeClr val="tx1"/>
                </a:solidFill>
              </a:rPr>
              <a:t>manager</a:t>
            </a:r>
            <a:r>
              <a:rPr lang="de-AT" sz="2400" dirty="0">
                <a:solidFill>
                  <a:schemeClr val="tx1"/>
                </a:solidFill>
              </a:rPr>
              <a:t> </a:t>
            </a:r>
            <a:r>
              <a:rPr lang="de-AT" sz="2400" dirty="0" err="1">
                <a:solidFill>
                  <a:schemeClr val="tx1"/>
                </a:solidFill>
              </a:rPr>
              <a:t>agent</a:t>
            </a:r>
            <a:r>
              <a:rPr lang="de-AT" sz="2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" name="Google Shape;312;g1bc33dc2a88_0_0">
            <a:extLst>
              <a:ext uri="{FF2B5EF4-FFF2-40B4-BE49-F238E27FC236}">
                <a16:creationId xmlns:a16="http://schemas.microsoft.com/office/drawing/2014/main" id="{E6300127-2F36-BEEC-D760-3FAB9F24E020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85127" y="332953"/>
            <a:ext cx="10239899" cy="28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indent="0">
              <a:spcBef>
                <a:spcPts val="0"/>
              </a:spcBef>
            </a:pPr>
            <a:r>
              <a:rPr lang="de-AT" dirty="0" err="1"/>
              <a:t>Safety</a:t>
            </a:r>
            <a:r>
              <a:rPr lang="de-AT" dirty="0"/>
              <a:t> </a:t>
            </a:r>
            <a:r>
              <a:rPr lang="de-AT" dirty="0" err="1"/>
              <a:t>Shielding</a:t>
            </a:r>
            <a:r>
              <a:rPr lang="de-AT" dirty="0"/>
              <a:t> </a:t>
            </a:r>
            <a:r>
              <a:rPr lang="de-AT" dirty="0" err="1"/>
              <a:t>under</a:t>
            </a:r>
            <a:r>
              <a:rPr lang="de-AT" dirty="0"/>
              <a:t> </a:t>
            </a:r>
            <a:r>
              <a:rPr lang="de-AT" dirty="0" err="1"/>
              <a:t>Delayed</a:t>
            </a:r>
            <a:r>
              <a:rPr lang="de-AT" dirty="0"/>
              <a:t> Observation					Filip Cano Córdoba</a:t>
            </a:r>
            <a:endParaRPr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70"/>
    </mc:Choice>
    <mc:Fallback xmlns="">
      <p:transition spd="slow" advTm="40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2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 animBg="1"/>
      <p:bldP spid="27" grpId="0" animBg="1"/>
      <p:bldP spid="28" grpId="0" animBg="1"/>
      <p:bldP spid="31" grpId="0"/>
      <p:bldP spid="32" grpId="0"/>
      <p:bldP spid="3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b2876d289f_0_253"/>
          <p:cNvSpPr txBox="1">
            <a:spLocks noGrp="1"/>
          </p:cNvSpPr>
          <p:nvPr>
            <p:ph type="title"/>
          </p:nvPr>
        </p:nvSpPr>
        <p:spPr>
          <a:xfrm>
            <a:off x="885127" y="885984"/>
            <a:ext cx="11939111" cy="122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3400"/>
            </a:pPr>
            <a:r>
              <a:rPr lang="de-AT" b="1" dirty="0" err="1"/>
              <a:t>Shielding</a:t>
            </a:r>
            <a:r>
              <a:rPr lang="de-AT" b="1" dirty="0"/>
              <a:t> </a:t>
            </a:r>
            <a:r>
              <a:rPr lang="de-AT" b="1" dirty="0" err="1"/>
              <a:t>Against</a:t>
            </a:r>
            <a:r>
              <a:rPr lang="de-AT" b="1" dirty="0"/>
              <a:t> </a:t>
            </a:r>
            <a:r>
              <a:rPr lang="de-AT" b="1" dirty="0" err="1"/>
              <a:t>Collisions</a:t>
            </a:r>
            <a:r>
              <a:rPr lang="de-AT" b="1" dirty="0"/>
              <a:t> </a:t>
            </a:r>
            <a:r>
              <a:rPr lang="de-AT" b="1" dirty="0" err="1"/>
              <a:t>with</a:t>
            </a:r>
            <a:r>
              <a:rPr lang="de-AT" b="1" dirty="0"/>
              <a:t> </a:t>
            </a:r>
            <a:r>
              <a:rPr lang="de-AT" b="1" dirty="0" err="1"/>
              <a:t>Pedestrians</a:t>
            </a:r>
            <a:r>
              <a:rPr lang="de-AT" b="1" dirty="0"/>
              <a:t> in Carla</a:t>
            </a:r>
            <a:endParaRPr b="1" dirty="0"/>
          </a:p>
          <a:p>
            <a:pPr>
              <a:buSzPts val="3400"/>
            </a:pPr>
            <a:endParaRPr dirty="0"/>
          </a:p>
        </p:txBody>
      </p:sp>
      <p:sp>
        <p:nvSpPr>
          <p:cNvPr id="593" name="Google Shape;593;g1b2876d289f_0_253"/>
          <p:cNvSpPr txBox="1">
            <a:spLocks noGrp="1"/>
          </p:cNvSpPr>
          <p:nvPr>
            <p:ph type="sldNum" idx="12"/>
          </p:nvPr>
        </p:nvSpPr>
        <p:spPr>
          <a:xfrm>
            <a:off x="2" y="700556"/>
            <a:ext cx="614249" cy="61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5134" rIns="0" bIns="65134" anchor="ctr" anchorCtr="0">
            <a:noAutofit/>
          </a:bodyPr>
          <a:lstStyle/>
          <a:p>
            <a:fld id="{00000000-1234-1234-1234-123412341234}" type="slidenum">
              <a:rPr lang="de-AT"/>
              <a:pPr/>
              <a:t>6</a:t>
            </a:fld>
            <a:endParaRPr/>
          </a:p>
        </p:txBody>
      </p:sp>
      <p:pic>
        <p:nvPicPr>
          <p:cNvPr id="3" name="Delayed_Shields_Pedestrians">
            <a:hlinkClick r:id="" action="ppaction://media"/>
            <a:extLst>
              <a:ext uri="{FF2B5EF4-FFF2-40B4-BE49-F238E27FC236}">
                <a16:creationId xmlns:a16="http://schemas.microsoft.com/office/drawing/2014/main" id="{5F50A912-7EC5-C53B-75C0-7B33BEE94AF6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62213" y="1622266"/>
            <a:ext cx="8545689" cy="4806950"/>
          </a:xfrm>
          <a:prstGeom prst="rect">
            <a:avLst/>
          </a:prstGeom>
          <a:ln>
            <a:solidFill>
              <a:schemeClr val="accent1"/>
            </a:solidFill>
          </a:ln>
          <a:effectLst>
            <a:glow rad="228600">
              <a:schemeClr val="accent2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Google Shape;312;g1bc33dc2a88_0_0">
            <a:extLst>
              <a:ext uri="{FF2B5EF4-FFF2-40B4-BE49-F238E27FC236}">
                <a16:creationId xmlns:a16="http://schemas.microsoft.com/office/drawing/2014/main" id="{0CF1E782-E86F-1FF2-769D-51E14CAA4AFB}"/>
              </a:ext>
            </a:extLst>
          </p:cNvPr>
          <p:cNvSpPr txBox="1">
            <a:spLocks/>
          </p:cNvSpPr>
          <p:nvPr/>
        </p:nvSpPr>
        <p:spPr>
          <a:xfrm>
            <a:off x="885127" y="332953"/>
            <a:ext cx="10239899" cy="28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9577" marR="0" lvl="0" indent="-229789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9155" marR="0" lvl="1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rgbClr val="F70146"/>
              </a:buClr>
              <a:buSzPts val="18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8732" marR="0" lvl="2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38310" marR="0" lvl="3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rgbClr val="A5A5A5"/>
              </a:buClr>
              <a:buSzPts val="1800"/>
              <a:buFont typeface="Noto Sans Symbols"/>
              <a:buChar char="▪"/>
              <a:def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97887" marR="0" lvl="4" indent="-229789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None/>
              <a:def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57465" marR="0" lvl="5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17042" marR="0" lvl="6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76620" marR="0" lvl="7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36197" marR="0" lvl="8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de-AT" dirty="0" err="1"/>
              <a:t>Safety</a:t>
            </a:r>
            <a:r>
              <a:rPr lang="de-AT" dirty="0"/>
              <a:t> </a:t>
            </a:r>
            <a:r>
              <a:rPr lang="de-AT" dirty="0" err="1"/>
              <a:t>Shielding</a:t>
            </a:r>
            <a:r>
              <a:rPr lang="de-AT" dirty="0"/>
              <a:t> </a:t>
            </a:r>
            <a:r>
              <a:rPr lang="de-AT" dirty="0" err="1"/>
              <a:t>under</a:t>
            </a:r>
            <a:r>
              <a:rPr lang="de-AT" dirty="0"/>
              <a:t> </a:t>
            </a:r>
            <a:r>
              <a:rPr lang="de-AT" dirty="0" err="1"/>
              <a:t>Delayed</a:t>
            </a:r>
            <a:r>
              <a:rPr lang="de-AT" dirty="0"/>
              <a:t> Observation					Filip Cano Córdoba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5B3963-682C-55F0-B405-FF33C759645D}"/>
              </a:ext>
            </a:extLst>
          </p:cNvPr>
          <p:cNvSpPr txBox="1"/>
          <p:nvPr/>
        </p:nvSpPr>
        <p:spPr>
          <a:xfrm>
            <a:off x="439787" y="6982247"/>
            <a:ext cx="91732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T" sz="1800" dirty="0"/>
              <a:t>📖 </a:t>
            </a:r>
            <a:r>
              <a:rPr lang="en-GB" sz="1800" dirty="0" err="1"/>
              <a:t>Dosovitskiy</a:t>
            </a:r>
            <a:r>
              <a:rPr lang="en-AT" sz="1800" dirty="0"/>
              <a:t> et al., </a:t>
            </a:r>
            <a:r>
              <a:rPr lang="en-AT" sz="1800" i="1" dirty="0"/>
              <a:t>Carla, an Open Urban Driving Simulator,</a:t>
            </a:r>
            <a:r>
              <a:rPr lang="en-AT" sz="1800" dirty="0"/>
              <a:t> CoRL 2017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5341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106"/>
    </mc:Choice>
    <mc:Fallback xmlns="">
      <p:transition spd="slow" advTm="86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3724" objId="3"/>
        <p14:stopEvt time="81650" objId="3"/>
        <p14:playEvt time="85195" objId="3"/>
        <p14:stopEvt time="86085" objId="3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4" name="Google Shape;994;g1bc901b81b2_0_254"/>
          <p:cNvSpPr txBox="1">
            <a:spLocks noGrp="1"/>
          </p:cNvSpPr>
          <p:nvPr>
            <p:ph type="title"/>
          </p:nvPr>
        </p:nvSpPr>
        <p:spPr>
          <a:xfrm>
            <a:off x="885127" y="885984"/>
            <a:ext cx="11939111" cy="1225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/>
          <a:p>
            <a:pPr>
              <a:buSzPts val="3400"/>
            </a:pPr>
            <a:r>
              <a:rPr lang="de-AT" b="1" dirty="0" err="1"/>
              <a:t>Contributions</a:t>
            </a:r>
            <a:r>
              <a:rPr lang="de-AT" b="1" dirty="0"/>
              <a:t> &amp; Future Work</a:t>
            </a:r>
            <a:endParaRPr b="1" dirty="0"/>
          </a:p>
          <a:p>
            <a:pPr>
              <a:buSzPts val="3400"/>
            </a:pPr>
            <a:endParaRPr dirty="0"/>
          </a:p>
        </p:txBody>
      </p:sp>
      <p:sp>
        <p:nvSpPr>
          <p:cNvPr id="997" name="Google Shape;997;g1bc901b81b2_0_254"/>
          <p:cNvSpPr txBox="1">
            <a:spLocks noGrp="1"/>
          </p:cNvSpPr>
          <p:nvPr>
            <p:ph type="sldNum" idx="12"/>
          </p:nvPr>
        </p:nvSpPr>
        <p:spPr>
          <a:xfrm>
            <a:off x="2" y="700556"/>
            <a:ext cx="614249" cy="61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65134" rIns="0" bIns="65134" anchor="ctr" anchorCtr="0">
            <a:noAutofit/>
          </a:bodyPr>
          <a:lstStyle/>
          <a:p>
            <a:fld id="{00000000-1234-1234-1234-123412341234}" type="slidenum">
              <a:rPr lang="de-AT"/>
              <a:pPr/>
              <a:t>7</a:t>
            </a:fld>
            <a:endParaRPr/>
          </a:p>
        </p:txBody>
      </p:sp>
      <p:sp>
        <p:nvSpPr>
          <p:cNvPr id="2" name="Google Shape;277;g1bc901b81b2_0_359">
            <a:extLst>
              <a:ext uri="{FF2B5EF4-FFF2-40B4-BE49-F238E27FC236}">
                <a16:creationId xmlns:a16="http://schemas.microsoft.com/office/drawing/2014/main" id="{DE8AAB98-1FD3-C75D-B51E-D094D843F4A0}"/>
              </a:ext>
            </a:extLst>
          </p:cNvPr>
          <p:cNvSpPr/>
          <p:nvPr/>
        </p:nvSpPr>
        <p:spPr>
          <a:xfrm>
            <a:off x="490835" y="1567088"/>
            <a:ext cx="5482261" cy="4744256"/>
          </a:xfrm>
          <a:prstGeom prst="roundRect">
            <a:avLst>
              <a:gd name="adj" fmla="val 16667"/>
            </a:avLst>
          </a:prstGeom>
          <a:solidFill>
            <a:srgbClr val="EFEFEF"/>
          </a:solidFill>
          <a:ln w="3810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896" tIns="91896" rIns="91896" bIns="91896" anchor="ctr" anchorCtr="0">
            <a:noAutofit/>
          </a:bodyPr>
          <a:lstStyle/>
          <a:p>
            <a:pPr>
              <a:spcBef>
                <a:spcPts val="1005"/>
              </a:spcBef>
            </a:pPr>
            <a:r>
              <a:rPr lang="de-AT" sz="2412" b="1" dirty="0" err="1"/>
              <a:t>Contributions</a:t>
            </a:r>
            <a:endParaRPr sz="2412" b="1" dirty="0"/>
          </a:p>
          <a:p>
            <a:pPr marL="459577" indent="-382981">
              <a:spcBef>
                <a:spcPts val="1005"/>
              </a:spcBef>
              <a:buSzPts val="2400"/>
              <a:buChar char="●"/>
            </a:pPr>
            <a:r>
              <a:rPr lang="de-AT" sz="2412" dirty="0" err="1"/>
              <a:t>Adapt</a:t>
            </a:r>
            <a:r>
              <a:rPr lang="de-AT" sz="2412" dirty="0"/>
              <a:t> </a:t>
            </a:r>
            <a:r>
              <a:rPr lang="de-AT" sz="2412" dirty="0" err="1"/>
              <a:t>shield</a:t>
            </a:r>
            <a:r>
              <a:rPr lang="de-AT" sz="2412" dirty="0"/>
              <a:t> </a:t>
            </a:r>
            <a:r>
              <a:rPr lang="de-AT" sz="2412" dirty="0" err="1"/>
              <a:t>synthesis</a:t>
            </a:r>
            <a:r>
              <a:rPr lang="de-AT" sz="2412" dirty="0"/>
              <a:t> </a:t>
            </a:r>
            <a:r>
              <a:rPr lang="de-AT" sz="2412" dirty="0" err="1"/>
              <a:t>to</a:t>
            </a:r>
            <a:r>
              <a:rPr lang="de-AT" sz="2412" dirty="0"/>
              <a:t> </a:t>
            </a:r>
            <a:r>
              <a:rPr lang="de-AT" sz="2412" dirty="0" err="1"/>
              <a:t>work</a:t>
            </a:r>
            <a:r>
              <a:rPr lang="de-AT" sz="2412" dirty="0"/>
              <a:t> </a:t>
            </a:r>
            <a:r>
              <a:rPr lang="de-AT" sz="2412" dirty="0" err="1"/>
              <a:t>with</a:t>
            </a:r>
            <a:r>
              <a:rPr lang="de-AT" sz="2412" dirty="0"/>
              <a:t> </a:t>
            </a:r>
            <a:r>
              <a:rPr lang="de-AT" sz="2412" b="1" dirty="0" err="1">
                <a:solidFill>
                  <a:schemeClr val="accent4"/>
                </a:solidFill>
              </a:rPr>
              <a:t>delayed</a:t>
            </a:r>
            <a:r>
              <a:rPr lang="de-AT" sz="2412" b="1" dirty="0">
                <a:solidFill>
                  <a:schemeClr val="accent2"/>
                </a:solidFill>
              </a:rPr>
              <a:t> </a:t>
            </a:r>
            <a:r>
              <a:rPr lang="de-AT" sz="2412" b="1" dirty="0" err="1">
                <a:solidFill>
                  <a:schemeClr val="accent4"/>
                </a:solidFill>
              </a:rPr>
              <a:t>observations</a:t>
            </a:r>
            <a:r>
              <a:rPr lang="de-AT" sz="2412" b="1" dirty="0">
                <a:solidFill>
                  <a:schemeClr val="accent4"/>
                </a:solidFill>
              </a:rPr>
              <a:t>.</a:t>
            </a:r>
            <a:endParaRPr sz="2412" b="1" dirty="0">
              <a:solidFill>
                <a:schemeClr val="accent4"/>
              </a:solidFill>
            </a:endParaRPr>
          </a:p>
          <a:p>
            <a:pPr marL="459577" indent="-382981">
              <a:spcBef>
                <a:spcPts val="1005"/>
              </a:spcBef>
              <a:buSzPts val="2400"/>
              <a:buChar char="●"/>
            </a:pPr>
            <a:r>
              <a:rPr lang="de-AT" sz="2412" dirty="0"/>
              <a:t>First </a:t>
            </a:r>
            <a:r>
              <a:rPr lang="de-AT" sz="2412" dirty="0" err="1"/>
              <a:t>implementation</a:t>
            </a:r>
            <a:r>
              <a:rPr lang="de-AT" sz="2412" dirty="0"/>
              <a:t> </a:t>
            </a:r>
            <a:r>
              <a:rPr lang="de-AT" sz="2412" dirty="0" err="1"/>
              <a:t>of</a:t>
            </a:r>
            <a:r>
              <a:rPr lang="de-AT" sz="2412" dirty="0"/>
              <a:t> </a:t>
            </a:r>
            <a:r>
              <a:rPr lang="de-AT" sz="2412" dirty="0" err="1"/>
              <a:t>shielding</a:t>
            </a:r>
            <a:r>
              <a:rPr lang="de-AT" sz="2412" dirty="0"/>
              <a:t> in </a:t>
            </a:r>
            <a:r>
              <a:rPr lang="de-AT" sz="2412" b="1" dirty="0" err="1">
                <a:solidFill>
                  <a:schemeClr val="accent4"/>
                </a:solidFill>
              </a:rPr>
              <a:t>car</a:t>
            </a:r>
            <a:r>
              <a:rPr lang="de-AT" sz="2412" b="1" dirty="0">
                <a:solidFill>
                  <a:schemeClr val="accent4"/>
                </a:solidFill>
              </a:rPr>
              <a:t> </a:t>
            </a:r>
            <a:r>
              <a:rPr lang="de-AT" sz="2412" b="1" dirty="0" err="1">
                <a:solidFill>
                  <a:schemeClr val="accent4"/>
                </a:solidFill>
              </a:rPr>
              <a:t>simulator</a:t>
            </a:r>
            <a:endParaRPr lang="de-AT" sz="2412" b="1" dirty="0">
              <a:solidFill>
                <a:schemeClr val="accent4"/>
              </a:solidFill>
            </a:endParaRPr>
          </a:p>
          <a:p>
            <a:pPr marL="76596">
              <a:spcBef>
                <a:spcPts val="1005"/>
              </a:spcBef>
              <a:buSzPts val="2400"/>
            </a:pPr>
            <a:endParaRPr lang="de-AT" sz="2412" b="1" dirty="0">
              <a:solidFill>
                <a:schemeClr val="accent4"/>
              </a:solidFill>
            </a:endParaRPr>
          </a:p>
          <a:p>
            <a:pPr marL="76596">
              <a:spcBef>
                <a:spcPts val="1005"/>
              </a:spcBef>
              <a:buSzPts val="2400"/>
            </a:pPr>
            <a:r>
              <a:rPr lang="de-AT" sz="2412" b="1" dirty="0">
                <a:solidFill>
                  <a:schemeClr val="tx1"/>
                </a:solidFill>
              </a:rPr>
              <a:t>Future </a:t>
            </a:r>
            <a:r>
              <a:rPr lang="de-AT" sz="2412" b="1" dirty="0" err="1">
                <a:solidFill>
                  <a:schemeClr val="tx1"/>
                </a:solidFill>
              </a:rPr>
              <a:t>work</a:t>
            </a:r>
            <a:endParaRPr lang="de-AT" sz="2412" b="1" dirty="0">
              <a:solidFill>
                <a:schemeClr val="tx1"/>
              </a:solidFill>
            </a:endParaRPr>
          </a:p>
          <a:p>
            <a:pPr marL="459577" indent="-382981">
              <a:spcBef>
                <a:spcPts val="1005"/>
              </a:spcBef>
              <a:buSzPts val="2400"/>
              <a:buChar char="●"/>
            </a:pPr>
            <a:r>
              <a:rPr lang="de-AT" sz="2412" b="1" dirty="0" err="1">
                <a:solidFill>
                  <a:schemeClr val="accent4"/>
                </a:solidFill>
              </a:rPr>
              <a:t>Probabilistic</a:t>
            </a:r>
            <a:r>
              <a:rPr lang="de-AT" sz="2412" dirty="0"/>
              <a:t> </a:t>
            </a:r>
            <a:r>
              <a:rPr lang="de-AT" sz="2412" dirty="0" err="1"/>
              <a:t>models</a:t>
            </a:r>
            <a:endParaRPr lang="de-AT" sz="2412" dirty="0"/>
          </a:p>
          <a:p>
            <a:pPr marL="459577" indent="-382981">
              <a:spcBef>
                <a:spcPts val="1005"/>
              </a:spcBef>
              <a:buSzPts val="2400"/>
              <a:buChar char="●"/>
            </a:pPr>
            <a:r>
              <a:rPr lang="de-AT" sz="2412" b="1" dirty="0" err="1">
                <a:solidFill>
                  <a:schemeClr val="accent4"/>
                </a:solidFill>
              </a:rPr>
              <a:t>Continuous</a:t>
            </a:r>
            <a:r>
              <a:rPr lang="de-AT" sz="2412" dirty="0" err="1"/>
              <a:t>-state</a:t>
            </a:r>
            <a:r>
              <a:rPr lang="de-AT" sz="2412" dirty="0"/>
              <a:t> </a:t>
            </a:r>
            <a:r>
              <a:rPr lang="de-AT" sz="2412" dirty="0" err="1"/>
              <a:t>models</a:t>
            </a:r>
            <a:endParaRPr sz="2412" b="1" dirty="0">
              <a:solidFill>
                <a:schemeClr val="accent4"/>
              </a:solidFill>
            </a:endParaRPr>
          </a:p>
          <a:p>
            <a:endParaRPr sz="1407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BF8349-9BBA-628A-F227-FA8F612D7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6674" y="940820"/>
            <a:ext cx="4971842" cy="497184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3F3E85-55A2-7957-911A-246BE5E8C016}"/>
              </a:ext>
            </a:extLst>
          </p:cNvPr>
          <p:cNvSpPr txBox="1"/>
          <p:nvPr/>
        </p:nvSpPr>
        <p:spPr>
          <a:xfrm>
            <a:off x="5895773" y="6130327"/>
            <a:ext cx="69284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https://</a:t>
            </a:r>
            <a:r>
              <a:rPr lang="en-GB" sz="2400" dirty="0" err="1"/>
              <a:t>github.com</a:t>
            </a:r>
            <a:r>
              <a:rPr lang="en-GB" sz="2400" dirty="0"/>
              <a:t>/</a:t>
            </a:r>
            <a:r>
              <a:rPr lang="en-GB" sz="2400" dirty="0" err="1"/>
              <a:t>filipcano</a:t>
            </a:r>
            <a:r>
              <a:rPr lang="en-GB" sz="2400" dirty="0"/>
              <a:t>/safety-shields-delayed</a:t>
            </a:r>
            <a:endParaRPr lang="en-AT" sz="24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DC5CA5F-6ABB-729C-D453-6C8BA19AA396}"/>
              </a:ext>
            </a:extLst>
          </p:cNvPr>
          <p:cNvGrpSpPr/>
          <p:nvPr/>
        </p:nvGrpSpPr>
        <p:grpSpPr>
          <a:xfrm>
            <a:off x="-20111" y="6990673"/>
            <a:ext cx="12914812" cy="307778"/>
            <a:chOff x="0" y="6881025"/>
            <a:chExt cx="12914812" cy="307778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81A27CF-B37A-9A8E-EADC-A3CA3F44B3F1}"/>
                </a:ext>
              </a:extLst>
            </p:cNvPr>
            <p:cNvSpPr txBox="1"/>
            <p:nvPr/>
          </p:nvSpPr>
          <p:spPr>
            <a:xfrm>
              <a:off x="0" y="6881026"/>
              <a:ext cx="1267942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This work has received funding from the European Union’s Horizon 2020 research and innovation programme under grant agreement Nº 956123 - FOCETA.</a:t>
              </a:r>
              <a:endParaRPr lang="en-AT" dirty="0"/>
            </a:p>
          </p:txBody>
        </p:sp>
        <p:pic>
          <p:nvPicPr>
            <p:cNvPr id="11" name="Picture 10" descr="A blue flag with yellow stars in the center&#10;&#10;Description automatically generated">
              <a:extLst>
                <a:ext uri="{FF2B5EF4-FFF2-40B4-BE49-F238E27FC236}">
                  <a16:creationId xmlns:a16="http://schemas.microsoft.com/office/drawing/2014/main" id="{9E02547F-1C0A-6056-69E7-892F9B0E9B6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511593" y="6881025"/>
              <a:ext cx="403219" cy="269871"/>
            </a:xfrm>
            <a:prstGeom prst="rect">
              <a:avLst/>
            </a:prstGeom>
          </p:spPr>
        </p:pic>
      </p:grpSp>
      <p:sp>
        <p:nvSpPr>
          <p:cNvPr id="13" name="Google Shape;312;g1bc33dc2a88_0_0">
            <a:extLst>
              <a:ext uri="{FF2B5EF4-FFF2-40B4-BE49-F238E27FC236}">
                <a16:creationId xmlns:a16="http://schemas.microsoft.com/office/drawing/2014/main" id="{04BD66B5-1AB8-F5C8-0A1F-A5D474E55922}"/>
              </a:ext>
            </a:extLst>
          </p:cNvPr>
          <p:cNvSpPr txBox="1">
            <a:spLocks/>
          </p:cNvSpPr>
          <p:nvPr/>
        </p:nvSpPr>
        <p:spPr>
          <a:xfrm>
            <a:off x="885127" y="332953"/>
            <a:ext cx="10239899" cy="288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9577" marR="0" lvl="0" indent="-229789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9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9155" marR="0" lvl="1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rgbClr val="F70146"/>
              </a:buClr>
              <a:buSzPts val="1800"/>
              <a:buFont typeface="Noto Sans Symbols"/>
              <a:buChar char="▪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8732" marR="0" lvl="2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2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38310" marR="0" lvl="3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rgbClr val="A5A5A5"/>
              </a:buClr>
              <a:buSzPts val="1800"/>
              <a:buFont typeface="Noto Sans Symbols"/>
              <a:buChar char="▪"/>
              <a:def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97887" marR="0" lvl="4" indent="-229789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erriweather Sans"/>
              <a:buNone/>
              <a:defRPr sz="2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57465" marR="0" lvl="5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17042" marR="0" lvl="6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76620" marR="0" lvl="7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36197" marR="0" lvl="8" indent="-344683" algn="l" rtl="0">
              <a:lnSpc>
                <a:spcPct val="100000"/>
              </a:lnSpc>
              <a:spcBef>
                <a:spcPts val="362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Bef>
                <a:spcPts val="0"/>
              </a:spcBef>
            </a:pPr>
            <a:r>
              <a:rPr lang="de-AT"/>
              <a:t>Safety Shielding under Delayed Observation					Filip Cano Córdoba</a:t>
            </a:r>
            <a:endParaRPr lang="de-AT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53"/>
    </mc:Choice>
    <mc:Fallback xmlns="">
      <p:transition spd="slow" advTm="12553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2|15.3|5.1|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|2.3|4.7|26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8|0.8|1.8|11|1.4|13.7|5.6|1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8|7.8|3|0.5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5.1"/>
</p:tagLst>
</file>

<file path=ppt/theme/theme1.xml><?xml version="1.0" encoding="utf-8"?>
<a:theme xmlns:a="http://schemas.openxmlformats.org/drawingml/2006/main" name="TU Graz Standard">
  <a:themeElements>
    <a:clrScheme name="Benutzerdefiniert 3">
      <a:dk1>
        <a:srgbClr val="0F0F0F"/>
      </a:dk1>
      <a:lt1>
        <a:srgbClr val="FFFFFF"/>
      </a:lt1>
      <a:dk2>
        <a:srgbClr val="3B5A70"/>
      </a:dk2>
      <a:lt2>
        <a:srgbClr val="EEECE1"/>
      </a:lt2>
      <a:accent1>
        <a:srgbClr val="F70146"/>
      </a:accent1>
      <a:accent2>
        <a:srgbClr val="5191C1"/>
      </a:accent2>
      <a:accent3>
        <a:srgbClr val="A5A5A5"/>
      </a:accent3>
      <a:accent4>
        <a:srgbClr val="285F82"/>
      </a:accent4>
      <a:accent5>
        <a:srgbClr val="78BE73"/>
      </a:accent5>
      <a:accent6>
        <a:srgbClr val="E59352"/>
      </a:accent6>
      <a:hlink>
        <a:srgbClr val="0066D8"/>
      </a:hlink>
      <a:folHlink>
        <a:srgbClr val="6C2F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3728</TotalTime>
  <Words>614</Words>
  <Application>Microsoft Macintosh PowerPoint</Application>
  <PresentationFormat>Custom</PresentationFormat>
  <Paragraphs>166</Paragraphs>
  <Slides>7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Noto Sans Symbols</vt:lpstr>
      <vt:lpstr>Merriweather Sans</vt:lpstr>
      <vt:lpstr>Arial</vt:lpstr>
      <vt:lpstr>TU Graz Standard</vt:lpstr>
      <vt:lpstr>Safety Shielding  under Delayed Observation</vt:lpstr>
      <vt:lpstr>Runtime Safety Enforcement with Shields</vt:lpstr>
      <vt:lpstr>Shield Synthesis  -  Safety Games</vt:lpstr>
      <vt:lpstr>Shield Synthesis  -  Delayed Safety Games</vt:lpstr>
      <vt:lpstr>Shielding Against Collisions in Carla </vt:lpstr>
      <vt:lpstr>Shielding Against Collisions with Pedestrians in Carla </vt:lpstr>
      <vt:lpstr>Contributions &amp; Future Work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Safety Shielding  under Delayed Observation</dc:title>
  <dc:creator>cd@tugraz.at</dc:creator>
  <cp:lastModifiedBy>Filip Cano</cp:lastModifiedBy>
  <cp:revision>17</cp:revision>
  <dcterms:created xsi:type="dcterms:W3CDTF">2015-08-27T14:41:22Z</dcterms:created>
  <dcterms:modified xsi:type="dcterms:W3CDTF">2023-07-16T11:21:43Z</dcterms:modified>
</cp:coreProperties>
</file>